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drawings/drawing3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5.xml" ContentType="application/vnd.openxmlformats-officedocument.drawingml.chart+xml"/>
  <Override PartName="/ppt/drawings/drawing4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notesSlides/notesSlide9.xml" ContentType="application/vnd.openxmlformats-officedocument.presentationml.notesSlide+xml"/>
  <Override PartName="/ppt/charts/chart8.xml" ContentType="application/vnd.openxmlformats-officedocument.drawingml.chart+xml"/>
  <Override PartName="/ppt/notesSlides/notesSlide10.xml" ContentType="application/vnd.openxmlformats-officedocument.presentationml.notesSlide+xml"/>
  <Override PartName="/ppt/charts/chart9.xml" ContentType="application/vnd.openxmlformats-officedocument.drawingml.chart+xml"/>
  <Override PartName="/ppt/notesSlides/notesSlide11.xml" ContentType="application/vnd.openxmlformats-officedocument.presentationml.notesSlide+xml"/>
  <Override PartName="/ppt/charts/chart10.xml" ContentType="application/vnd.openxmlformats-officedocument.drawingml.chart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notesSlides/notesSlide14.xml" ContentType="application/vnd.openxmlformats-officedocument.presentationml.notesSlide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notesSlides/notesSlide16.xml" ContentType="application/vnd.openxmlformats-officedocument.presentationml.notesSlide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notesSlides/notesSlide17.xml" ContentType="application/vnd.openxmlformats-officedocument.presentationml.notesSl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notesSlides/notesSlide18.xml" ContentType="application/vnd.openxmlformats-officedocument.presentationml.notesSlide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notesSlides/notesSlide19.xml" ContentType="application/vnd.openxmlformats-officedocument.presentationml.notesSl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rts/chart25.xml" ContentType="application/vnd.openxmlformats-officedocument.drawingml.chart+xml"/>
  <Override PartName="/ppt/notesSlides/notesSlide22.xml" ContentType="application/vnd.openxmlformats-officedocument.presentationml.notesSlide+xml"/>
  <Override PartName="/ppt/charts/chart26.xml" ContentType="application/vnd.openxmlformats-officedocument.drawingml.chart+xml"/>
  <Override PartName="/ppt/notesSlides/notesSlide23.xml" ContentType="application/vnd.openxmlformats-officedocument.presentationml.notesSlide+xml"/>
  <Override PartName="/ppt/charts/chart27.xml" ContentType="application/vnd.openxmlformats-officedocument.drawingml.chart+xml"/>
  <Override PartName="/ppt/notesSlides/notesSlide24.xml" ContentType="application/vnd.openxmlformats-officedocument.presentationml.notesSlide+xml"/>
  <Override PartName="/ppt/charts/chart28.xml" ContentType="application/vnd.openxmlformats-officedocument.drawingml.chart+xml"/>
  <Override PartName="/ppt/notesSlides/notesSlide25.xml" ContentType="application/vnd.openxmlformats-officedocument.presentationml.notesSlide+xml"/>
  <Override PartName="/ppt/charts/chart29.xml" ContentType="application/vnd.openxmlformats-officedocument.drawingml.chart+xml"/>
  <Override PartName="/ppt/notesSlides/notesSlide26.xml" ContentType="application/vnd.openxmlformats-officedocument.presentationml.notesSlide+xml"/>
  <Override PartName="/ppt/charts/chart30.xml" ContentType="application/vnd.openxmlformats-officedocument.drawingml.chart+xml"/>
  <Override PartName="/ppt/notesSlides/notesSlide27.xml" ContentType="application/vnd.openxmlformats-officedocument.presentationml.notesSlide+xml"/>
  <Override PartName="/ppt/charts/chart31.xml" ContentType="application/vnd.openxmlformats-officedocument.drawingml.chart+xml"/>
  <Override PartName="/ppt/notesSlides/notesSlide28.xml" ContentType="application/vnd.openxmlformats-officedocument.presentationml.notesSlide+xml"/>
  <Override PartName="/ppt/charts/chart32.xml" ContentType="application/vnd.openxmlformats-officedocument.drawingml.chart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25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2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3" r:id="rId24"/>
    <p:sldId id="294" r:id="rId25"/>
    <p:sldId id="295" r:id="rId26"/>
    <p:sldId id="296" r:id="rId27"/>
    <p:sldId id="297" r:id="rId28"/>
    <p:sldId id="307" r:id="rId29"/>
    <p:sldId id="298" r:id="rId30"/>
    <p:sldId id="299" r:id="rId31"/>
    <p:sldId id="300" r:id="rId32"/>
    <p:sldId id="308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265" autoAdjust="0"/>
    <p:restoredTop sz="86444" autoAdjust="0"/>
  </p:normalViewPr>
  <p:slideViewPr>
    <p:cSldViewPr>
      <p:cViewPr>
        <p:scale>
          <a:sx n="81" d="100"/>
          <a:sy n="81" d="100"/>
        </p:scale>
        <p:origin x="-1314" y="210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744" y="2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7.xlsx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l-PL" sz="2400" dirty="0" smtClean="0"/>
              <a:t>Czy byli Państwo świadkiem przemocy w szkole?</a:t>
            </a:r>
            <a:endParaRPr lang="pl-PL" dirty="0"/>
          </a:p>
        </c:rich>
      </c:tx>
      <c:layout>
        <c:manualLayout>
          <c:xMode val="edge"/>
          <c:yMode val="edge"/>
          <c:x val="0.15578723576168343"/>
          <c:y val="3.0756503245671116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1. Czy byli Państwo świadkiem przemocy w szkole?</c:v>
                </c:pt>
              </c:strCache>
            </c:strRef>
          </c:tx>
          <c:explosion val="25"/>
          <c:cat>
            <c:strRef>
              <c:f>Arkusz1!$A$2:$A$5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15</c:v>
                </c:pt>
                <c:pt idx="1">
                  <c:v>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8950688976377958"/>
          <c:y val="0.69687929910132029"/>
          <c:w val="0.18951640419947524"/>
          <c:h val="0.1884921432527559"/>
        </c:manualLayout>
      </c:layout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l-PL" sz="2160" b="1" i="0" u="none" strike="noStrike" baseline="0" dirty="0" smtClean="0"/>
              <a:t>Czy czują się Państwo bezpiecznie w szkole?</a:t>
            </a:r>
            <a:endParaRPr lang="pl-PL" sz="2800" dirty="0"/>
          </a:p>
        </c:rich>
      </c:tx>
      <c:layout>
        <c:manualLayout>
          <c:xMode val="edge"/>
          <c:yMode val="edge"/>
          <c:x val="0.1524041994750657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02865266841644E-2"/>
          <c:y val="0.17391375701538214"/>
          <c:w val="0.60522100858189498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16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mtClean="0"/>
                      <a:t>22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200142169728783"/>
                  <c:y val="9.3031814635456678E-2"/>
                </c:manualLayout>
              </c:layout>
              <c:tx>
                <c:rich>
                  <a:bodyPr/>
                  <a:lstStyle/>
                  <a:p>
                    <a:r>
                      <a:rPr lang="pl-PL" smtClean="0"/>
                      <a:t>8</a:t>
                    </a:r>
                  </a:p>
                  <a:p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21</c:v>
                </c:pt>
                <c:pt idx="1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pl-PL"/>
          </a:p>
        </c:txPr>
      </c:legendEntry>
      <c:layout>
        <c:manualLayout>
          <c:xMode val="edge"/>
          <c:yMode val="edge"/>
          <c:x val="0.64711827828097168"/>
          <c:y val="0.31753778565666674"/>
          <c:w val="0.21828410391048192"/>
          <c:h val="0.56488268614276338"/>
        </c:manualLayout>
      </c:layout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dirty="0"/>
              <a:t>Czy uważa Pan/i, że dziecko w drodze do szkoły jest bezpieczne?</a:t>
            </a:r>
          </a:p>
        </c:rich>
      </c:tx>
      <c:layout>
        <c:manualLayout>
          <c:xMode val="edge"/>
          <c:yMode val="edge"/>
          <c:x val="0.19975000000000001"/>
          <c:y val="1.4652854268326456E-2"/>
        </c:manualLayout>
      </c:layout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66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</c:v>
                </c:pt>
                <c:pt idx="2">
                  <c:v>Nie wiem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38</c:v>
                </c:pt>
                <c:pt idx="1">
                  <c:v>0</c:v>
                </c:pt>
                <c:pt idx="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81432960"/>
        <c:axId val="81434496"/>
        <c:axId val="0"/>
      </c:bar3DChart>
      <c:catAx>
        <c:axId val="8143296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81434496"/>
        <c:crosses val="autoZero"/>
        <c:auto val="1"/>
        <c:lblAlgn val="ctr"/>
        <c:lblOffset val="100"/>
        <c:noMultiLvlLbl val="0"/>
      </c:catAx>
      <c:valAx>
        <c:axId val="8143449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814329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800" b="1" i="0" u="none" strike="noStrike" baseline="0" dirty="0" smtClean="0"/>
              <a:t>Jak dziecko dociera do szkoły:</a:t>
            </a:r>
            <a:endParaRPr lang="pl-PL" sz="2800" dirty="0"/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autobusem</c:v>
                </c:pt>
                <c:pt idx="1">
                  <c:v>pieszo</c:v>
                </c:pt>
                <c:pt idx="2">
                  <c:v>odwożę je samochodem</c:v>
                </c:pt>
                <c:pt idx="3">
                  <c:v>na rowerze</c:v>
                </c:pt>
              </c:strCache>
            </c:strRef>
          </c:cat>
          <c:val>
            <c:numRef>
              <c:f>Arkusz1!$B$2:$B$5</c:f>
              <c:numCache>
                <c:formatCode>General</c:formatCode>
                <c:ptCount val="4"/>
                <c:pt idx="0">
                  <c:v>65</c:v>
                </c:pt>
                <c:pt idx="1">
                  <c:v>9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Arkusz1!$A$2:$A$5</c:f>
              <c:strCache>
                <c:ptCount val="4"/>
                <c:pt idx="0">
                  <c:v>autobusem</c:v>
                </c:pt>
                <c:pt idx="1">
                  <c:v>pieszo</c:v>
                </c:pt>
                <c:pt idx="2">
                  <c:v>odwożę je samochodem</c:v>
                </c:pt>
                <c:pt idx="3">
                  <c:v>na rowerze</c:v>
                </c:pt>
              </c:strCache>
            </c:strRef>
          </c:cat>
          <c:val>
            <c:numRef>
              <c:f>Arkusz1!$C$2:$C$5</c:f>
              <c:numCache>
                <c:formatCode>General</c:formatCode>
                <c:ptCount val="4"/>
                <c:pt idx="0">
                  <c:v>44</c:v>
                </c:pt>
                <c:pt idx="1">
                  <c:v>4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75817344"/>
        <c:axId val="75818880"/>
        <c:axId val="0"/>
      </c:bar3DChart>
      <c:catAx>
        <c:axId val="758173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75818880"/>
        <c:crosses val="autoZero"/>
        <c:auto val="1"/>
        <c:lblAlgn val="ctr"/>
        <c:lblOffset val="100"/>
        <c:noMultiLvlLbl val="0"/>
      </c:catAx>
      <c:valAx>
        <c:axId val="758188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75817344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Co Pan/i zdaniem można zrobić by poprawić bezpieczeństwo dziecka w drodze do i ze szkoły?</a:t>
            </a:r>
            <a:endParaRPr lang="pl-PL" sz="2400" b="1" i="0" baseline="0" dirty="0" smtClean="0"/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brak odpowiedzi</c:v>
                </c:pt>
                <c:pt idx="1">
                  <c:v>Wyposażyć uczniów w odblaski 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73</c:v>
                </c:pt>
                <c:pt idx="1">
                  <c:v>1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brak odpowiedzi</c:v>
                </c:pt>
                <c:pt idx="1">
                  <c:v>Wyposażyć uczniów w odblaski 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45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84525440"/>
        <c:axId val="84526976"/>
        <c:axId val="0"/>
      </c:bar3DChart>
      <c:catAx>
        <c:axId val="84525440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84526976"/>
        <c:crosses val="autoZero"/>
        <c:auto val="1"/>
        <c:lblAlgn val="ctr"/>
        <c:lblOffset val="100"/>
        <c:noMultiLvlLbl val="0"/>
      </c:catAx>
      <c:valAx>
        <c:axId val="8452697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8452544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uważa Pan/i, że wasze dziecko jest bezpieczne w szkole?</a:t>
            </a:r>
            <a:endParaRPr lang="pl-PL" sz="2000" b="1" i="0" baseline="0" dirty="0" smtClean="0"/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 wiem</c:v>
                </c:pt>
                <c:pt idx="2">
                  <c:v>nie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56</c:v>
                </c:pt>
                <c:pt idx="1">
                  <c:v>12</c:v>
                </c:pt>
                <c:pt idx="2">
                  <c:v>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tak</c:v>
                </c:pt>
                <c:pt idx="1">
                  <c:v>nie wiem</c:v>
                </c:pt>
                <c:pt idx="2">
                  <c:v>nie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30</c:v>
                </c:pt>
                <c:pt idx="1">
                  <c:v>15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84631936"/>
        <c:axId val="84633472"/>
        <c:axId val="0"/>
      </c:bar3DChart>
      <c:catAx>
        <c:axId val="846319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84633472"/>
        <c:crosses val="autoZero"/>
        <c:auto val="1"/>
        <c:lblAlgn val="ctr"/>
        <c:lblOffset val="100"/>
        <c:noMultiLvlLbl val="0"/>
      </c:catAx>
      <c:valAx>
        <c:axId val="8463347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846319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400" dirty="0" smtClean="0"/>
              <a:t>Jakiego rodzaju była to przemoc?</a:t>
            </a:r>
            <a:endParaRPr lang="pl-PL" sz="2400" dirty="0"/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Jeśli tak, to czy diagnoza powinna mieć miejsce:</c:v>
                </c:pt>
              </c:strCache>
            </c:strRef>
          </c:tx>
          <c:explosion val="25"/>
          <c:dLbls>
            <c:dLbl>
              <c:idx val="0"/>
              <c:delete val="1"/>
            </c:dLbl>
            <c:dLbl>
              <c:idx val="1"/>
              <c:delete val="1"/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Arkusz1!$A$2:$A$4</c:f>
              <c:strCache>
                <c:ptCount val="3"/>
                <c:pt idx="0">
                  <c:v>fizyczna</c:v>
                </c:pt>
                <c:pt idx="1">
                  <c:v>psychiczna</c:v>
                </c:pt>
                <c:pt idx="2">
                  <c:v>psychiczna i fizyczna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12</c:v>
                </c:pt>
                <c:pt idx="1">
                  <c:v>2</c:v>
                </c:pt>
                <c:pt idx="2">
                  <c:v>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959791504647734"/>
          <c:y val="0.27369603860440628"/>
          <c:w val="0.27559514435695537"/>
          <c:h val="0.21683869035133124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Czy Państwa dziecko boi się chodzić do szkoły?</a:t>
            </a:r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nie</c:v>
                </c:pt>
                <c:pt idx="1">
                  <c:v>nie wiem</c:v>
                </c:pt>
                <c:pt idx="2">
                  <c:v>tak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69</c:v>
                </c:pt>
                <c:pt idx="1">
                  <c:v>3</c:v>
                </c:pt>
                <c:pt idx="2">
                  <c:v>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nie</c:v>
                </c:pt>
                <c:pt idx="1">
                  <c:v>nie wiem</c:v>
                </c:pt>
                <c:pt idx="2">
                  <c:v>tak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40</c:v>
                </c:pt>
                <c:pt idx="1">
                  <c:v>18</c:v>
                </c:pt>
                <c:pt idx="2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1500928"/>
        <c:axId val="91502464"/>
        <c:axId val="0"/>
      </c:bar3DChart>
      <c:catAx>
        <c:axId val="9150092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91502464"/>
        <c:crosses val="autoZero"/>
        <c:auto val="1"/>
        <c:lblAlgn val="ctr"/>
        <c:lblOffset val="100"/>
        <c:noMultiLvlLbl val="0"/>
      </c:catAx>
      <c:valAx>
        <c:axId val="9150246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50092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baseline="0" dirty="0" smtClean="0"/>
              <a:t>Jeśli tak, to dlaczego?</a:t>
            </a:r>
            <a:endParaRPr lang="pl-PL" sz="3200" dirty="0" smtClean="0"/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brak odpowiedzi</c:v>
                </c:pt>
              </c:strCache>
            </c:strRef>
          </c:cat>
          <c:val>
            <c:numRef>
              <c:f>Arkusz1!$B$2</c:f>
              <c:numCache>
                <c:formatCode>General</c:formatCode>
                <c:ptCount val="1"/>
                <c:pt idx="0">
                  <c:v>74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</c:f>
              <c:strCache>
                <c:ptCount val="1"/>
                <c:pt idx="0">
                  <c:v>brak odpowiedzi</c:v>
                </c:pt>
              </c:strCache>
            </c:strRef>
          </c:cat>
          <c:val>
            <c:numRef>
              <c:f>Arkusz1!$C$2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1214208"/>
        <c:axId val="91215744"/>
        <c:axId val="0"/>
      </c:bar3DChart>
      <c:catAx>
        <c:axId val="91214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91215744"/>
        <c:crosses val="autoZero"/>
        <c:auto val="1"/>
        <c:lblAlgn val="ctr"/>
        <c:lblOffset val="100"/>
        <c:noMultiLvlLbl val="0"/>
      </c:catAx>
      <c:valAx>
        <c:axId val="9121574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21420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400" dirty="0" smtClean="0"/>
              <a:t>Czy </a:t>
            </a:r>
            <a:r>
              <a:rPr lang="pl-PL" sz="2400" dirty="0"/>
              <a:t>Państwa zdaniem, potrzebne jest systematyczne, zewnętrzne diagnozowanie osiągnięć uczniów?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macie Państwo jakieś propozycje dotyczące poprawy bezpieczeństwa waszego dziecka w szkole?</a:t>
            </a:r>
            <a:endParaRPr lang="pl-PL" sz="3600" dirty="0" smtClean="0"/>
          </a:p>
        </c:rich>
      </c:tx>
      <c:layout/>
      <c:overlay val="0"/>
    </c:title>
    <c:autoTitleDeleted val="0"/>
    <c:view3D>
      <c:rotX val="15"/>
      <c:rotY val="20"/>
      <c:depthPercent val="10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brak odpowiedzi</c:v>
                </c:pt>
                <c:pt idx="1">
                  <c:v>Zwiększyć dyscyplinę 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72</c:v>
                </c:pt>
                <c:pt idx="1">
                  <c:v>2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1.5277777777777779E-2"/>
                  <c:y val="-3.48837209302325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brak odpowiedzi</c:v>
                </c:pt>
                <c:pt idx="1">
                  <c:v>Zwiększyć dyscyplinę 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45</c:v>
                </c:pt>
                <c:pt idx="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cylinder"/>
        <c:axId val="91255168"/>
        <c:axId val="91256704"/>
        <c:axId val="0"/>
      </c:bar3DChart>
      <c:catAx>
        <c:axId val="912551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600"/>
            </a:pPr>
            <a:endParaRPr lang="pl-PL"/>
          </a:p>
        </c:txPr>
        <c:crossAx val="91256704"/>
        <c:crosses val="autoZero"/>
        <c:auto val="1"/>
        <c:lblAlgn val="ctr"/>
        <c:lblOffset val="100"/>
        <c:noMultiLvlLbl val="0"/>
      </c:catAx>
      <c:valAx>
        <c:axId val="9125670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255168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Czy w szkole czujesz się:</a:t>
            </a:r>
          </a:p>
        </c:rich>
      </c:tx>
      <c:layout/>
      <c:overlay val="0"/>
    </c:title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055555555555561E-2"/>
                  <c:y val="9.582721523094368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7.187041142320775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bezpiecznie</c:v>
                </c:pt>
                <c:pt idx="1">
                  <c:v>niebezpiecznie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64</c:v>
                </c:pt>
                <c:pt idx="1">
                  <c:v>20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2222222222222247E-2"/>
                  <c:y val="-2.874816456928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55555555555575E-2"/>
                  <c:y val="-3.833088609237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bezpiecznie</c:v>
                </c:pt>
                <c:pt idx="1">
                  <c:v>niebezpiecznie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60</c:v>
                </c:pt>
                <c:pt idx="1">
                  <c:v>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1300992"/>
        <c:axId val="91302528"/>
        <c:axId val="0"/>
      </c:bar3DChart>
      <c:catAx>
        <c:axId val="91300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91302528"/>
        <c:crosses val="autoZero"/>
        <c:auto val="1"/>
        <c:lblAlgn val="ctr"/>
        <c:lblOffset val="100"/>
        <c:noMultiLvlLbl val="0"/>
      </c:catAx>
      <c:valAx>
        <c:axId val="91302528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300992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dirty="0" smtClean="0"/>
              <a:t>Czy w szkole ktoś częstował Cię: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16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3200" b="1" dirty="0" smtClean="0"/>
              <a:t>Technikum</a:t>
            </a:r>
          </a:p>
        </c:rich>
      </c:tx>
      <c:layout/>
      <c:overlay val="0"/>
    </c:title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7.18704114232077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papierosami</c:v>
                </c:pt>
                <c:pt idx="1">
                  <c:v>alkoholem</c:v>
                </c:pt>
                <c:pt idx="2">
                  <c:v>narkotykami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6</c:v>
                </c:pt>
                <c:pt idx="1">
                  <c:v>4</c:v>
                </c:pt>
                <c:pt idx="2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611111111111135E-2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51E-2"/>
                  <c:y val="-2.874816456928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55555555555579E-2"/>
                  <c:y val="-3.833088609237743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64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papierosami</c:v>
                </c:pt>
                <c:pt idx="1">
                  <c:v>alkoholem</c:v>
                </c:pt>
                <c:pt idx="2">
                  <c:v>narkotykami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78</c:v>
                </c:pt>
                <c:pt idx="1">
                  <c:v>80</c:v>
                </c:pt>
                <c:pt idx="2">
                  <c:v>84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1372160"/>
        <c:axId val="91394432"/>
        <c:axId val="0"/>
      </c:bar3DChart>
      <c:catAx>
        <c:axId val="913721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91394432"/>
        <c:crosses val="autoZero"/>
        <c:auto val="1"/>
        <c:lblAlgn val="ctr"/>
        <c:lblOffset val="100"/>
        <c:noMultiLvlLbl val="0"/>
      </c:catAx>
      <c:valAx>
        <c:axId val="9139443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372160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w szkole ktoś częstował Cię:</a:t>
            </a:r>
          </a:p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3200" b="1" i="0" u="none" strike="noStrike" baseline="0" dirty="0" smtClean="0"/>
              <a:t>ZSZ</a:t>
            </a:r>
            <a:endParaRPr lang="pl-PL" sz="3200" dirty="0" smtClean="0"/>
          </a:p>
        </c:rich>
      </c:tx>
      <c:layout/>
      <c:overlay val="0"/>
    </c:title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7.187041142320779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papierosami</c:v>
                </c:pt>
                <c:pt idx="1">
                  <c:v>alkoholem</c:v>
                </c:pt>
                <c:pt idx="2">
                  <c:v>narkotykami</c:v>
                </c:pt>
              </c:strCache>
            </c:strRef>
          </c:cat>
          <c:val>
            <c:numRef>
              <c:f>Arkusz1!$B$2:$B$4</c:f>
              <c:numCache>
                <c:formatCode>General</c:formatCode>
                <c:ptCount val="3"/>
                <c:pt idx="0">
                  <c:v>48</c:v>
                </c:pt>
                <c:pt idx="1">
                  <c:v>24</c:v>
                </c:pt>
                <c:pt idx="2">
                  <c:v>4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611111111111142E-2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51E-2"/>
                  <c:y val="-2.874816456928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55555555555582E-2"/>
                  <c:y val="-3.8330886092377434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83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Arkusz1!$A$2:$A$4</c:f>
              <c:strCache>
                <c:ptCount val="3"/>
                <c:pt idx="0">
                  <c:v>papierosami</c:v>
                </c:pt>
                <c:pt idx="1">
                  <c:v>alkoholem</c:v>
                </c:pt>
                <c:pt idx="2">
                  <c:v>narkotykami</c:v>
                </c:pt>
              </c:strCache>
            </c:strRef>
          </c:cat>
          <c:val>
            <c:numRef>
              <c:f>Arkusz1!$C$2:$C$4</c:f>
              <c:numCache>
                <c:formatCode>General</c:formatCode>
                <c:ptCount val="3"/>
                <c:pt idx="0">
                  <c:v>30</c:v>
                </c:pt>
                <c:pt idx="1">
                  <c:v>54</c:v>
                </c:pt>
                <c:pt idx="2">
                  <c:v>60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1886336"/>
        <c:axId val="91887872"/>
        <c:axId val="0"/>
      </c:bar3DChart>
      <c:catAx>
        <c:axId val="9188633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91887872"/>
        <c:crosses val="autoZero"/>
        <c:auto val="1"/>
        <c:lblAlgn val="ctr"/>
        <c:lblOffset val="100"/>
        <c:noMultiLvlLbl val="0"/>
      </c:catAx>
      <c:valAx>
        <c:axId val="9188787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88633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Jakie zachowania niepożądane dotknęły bezpośrednio Ciebie w szkole:   </a:t>
            </a:r>
            <a:r>
              <a:rPr lang="pl-PL" sz="3200" b="1" i="0" u="none" strike="noStrike" baseline="0" dirty="0" smtClean="0"/>
              <a:t>ZSZ</a:t>
            </a:r>
            <a:endParaRPr lang="pl-PL" sz="3200" dirty="0" smtClean="0"/>
          </a:p>
        </c:rich>
      </c:tx>
      <c:layout>
        <c:manualLayout>
          <c:xMode val="edge"/>
          <c:yMode val="edge"/>
          <c:x val="0.11343744531933507"/>
          <c:y val="1.4374082284641538E-2"/>
        </c:manualLayout>
      </c:layout>
      <c:overlay val="0"/>
    </c:title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192403693648694"/>
          <c:w val="0.74883727034120762"/>
          <c:h val="0.4974647287938904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8.3333333333333367E-3"/>
                  <c:y val="2.395680380773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9.722222222222222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obmawianie</c:v>
                </c:pt>
                <c:pt idx="1">
                  <c:v>popychanie, szarpanie</c:v>
                </c:pt>
                <c:pt idx="2">
                  <c:v>wyśmiewanie</c:v>
                </c:pt>
                <c:pt idx="3">
                  <c:v>kopanie</c:v>
                </c:pt>
                <c:pt idx="4">
                  <c:v>bicie</c:v>
                </c:pt>
                <c:pt idx="5">
                  <c:v>obrażanie Ciebie i Twijej rodziny</c:v>
                </c:pt>
                <c:pt idx="6">
                  <c:v>niszczenie Twojej własności</c:v>
                </c:pt>
                <c:pt idx="7">
                  <c:v>izolowanie Ciebie od rówieśników</c:v>
                </c:pt>
                <c:pt idx="8">
                  <c:v>zastraszanie i grożenie</c:v>
                </c:pt>
                <c:pt idx="9">
                  <c:v>wymuszanie pieniędzy</c:v>
                </c:pt>
                <c:pt idx="10">
                  <c:v>kradzież mienia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15</c:v>
                </c:pt>
                <c:pt idx="1">
                  <c:v>24</c:v>
                </c:pt>
                <c:pt idx="2">
                  <c:v>18</c:v>
                </c:pt>
                <c:pt idx="3">
                  <c:v>24</c:v>
                </c:pt>
                <c:pt idx="4">
                  <c:v>15</c:v>
                </c:pt>
                <c:pt idx="5">
                  <c:v>36</c:v>
                </c:pt>
                <c:pt idx="6">
                  <c:v>21</c:v>
                </c:pt>
                <c:pt idx="7">
                  <c:v>15</c:v>
                </c:pt>
                <c:pt idx="8">
                  <c:v>24</c:v>
                </c:pt>
                <c:pt idx="9">
                  <c:v>27</c:v>
                </c:pt>
                <c:pt idx="10">
                  <c:v>15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611111111111145E-2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0936132983377084E-7"/>
                  <c:y val="-0.124575379800226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58E-3"/>
                  <c:y val="-7.6661772184754839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65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4.1665573053368326E-3"/>
                  <c:y val="-4.39202996098002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5555555555555558E-3"/>
                  <c:y val="-9.3431534850169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1.38888888888889E-3"/>
                  <c:y val="-4.312224685392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2.7777777777777809E-3"/>
                  <c:y val="-4.072656647315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1.38888888888889E-3"/>
                  <c:y val="5.270496837701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obmawianie</c:v>
                </c:pt>
                <c:pt idx="1">
                  <c:v>popychanie, szarpanie</c:v>
                </c:pt>
                <c:pt idx="2">
                  <c:v>wyśmiewanie</c:v>
                </c:pt>
                <c:pt idx="3">
                  <c:v>kopanie</c:v>
                </c:pt>
                <c:pt idx="4">
                  <c:v>bicie</c:v>
                </c:pt>
                <c:pt idx="5">
                  <c:v>obrażanie Ciebie i Twijej rodziny</c:v>
                </c:pt>
                <c:pt idx="6">
                  <c:v>niszczenie Twojej własności</c:v>
                </c:pt>
                <c:pt idx="7">
                  <c:v>izolowanie Ciebie od rówieśników</c:v>
                </c:pt>
                <c:pt idx="8">
                  <c:v>zastraszanie i grożenie</c:v>
                </c:pt>
                <c:pt idx="9">
                  <c:v>wymuszanie pieniędzy</c:v>
                </c:pt>
                <c:pt idx="10">
                  <c:v>kradzież mienia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63</c:v>
                </c:pt>
                <c:pt idx="1">
                  <c:v>54</c:v>
                </c:pt>
                <c:pt idx="2">
                  <c:v>60</c:v>
                </c:pt>
                <c:pt idx="3">
                  <c:v>54</c:v>
                </c:pt>
                <c:pt idx="4">
                  <c:v>63</c:v>
                </c:pt>
                <c:pt idx="5">
                  <c:v>42</c:v>
                </c:pt>
                <c:pt idx="6">
                  <c:v>57</c:v>
                </c:pt>
                <c:pt idx="7">
                  <c:v>63</c:v>
                </c:pt>
                <c:pt idx="8">
                  <c:v>54</c:v>
                </c:pt>
                <c:pt idx="9">
                  <c:v>51</c:v>
                </c:pt>
                <c:pt idx="10">
                  <c:v>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1933696"/>
        <c:axId val="91702016"/>
        <c:axId val="0"/>
      </c:bar3DChart>
      <c:catAx>
        <c:axId val="919336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91702016"/>
        <c:crosses val="autoZero"/>
        <c:auto val="1"/>
        <c:lblAlgn val="ctr"/>
        <c:lblOffset val="100"/>
        <c:noMultiLvlLbl val="0"/>
      </c:catAx>
      <c:valAx>
        <c:axId val="9170201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93369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Jakie zachowania niepożądane dotknęły bezpośrednio Ciebie w szkole:         </a:t>
            </a:r>
            <a:r>
              <a:rPr lang="pl-PL" sz="3200" b="1" i="0" u="none" strike="noStrike" baseline="0" dirty="0" smtClean="0"/>
              <a:t>Technikum</a:t>
            </a:r>
            <a:endParaRPr lang="pl-PL" sz="3200" dirty="0" smtClean="0"/>
          </a:p>
        </c:rich>
      </c:tx>
      <c:overlay val="0"/>
    </c:title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.16192403693648694"/>
          <c:w val="0.84107545931758565"/>
          <c:h val="0.49746472879389048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tak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2.7777777777777809E-3"/>
                  <c:y val="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6683E-3"/>
                  <c:y val="-2.395680380773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niszczenie Twojej własności</c:v>
                </c:pt>
                <c:pt idx="1">
                  <c:v>izolowanie Ciebie od rówieśników</c:v>
                </c:pt>
                <c:pt idx="2">
                  <c:v>obmawianie</c:v>
                </c:pt>
                <c:pt idx="3">
                  <c:v>wymuszanie pieniędzy</c:v>
                </c:pt>
                <c:pt idx="4">
                  <c:v>wyśmiewanie</c:v>
                </c:pt>
                <c:pt idx="5">
                  <c:v>bicie</c:v>
                </c:pt>
                <c:pt idx="6">
                  <c:v>kopanie</c:v>
                </c:pt>
                <c:pt idx="7">
                  <c:v>popychanie, szarpanie</c:v>
                </c:pt>
                <c:pt idx="8">
                  <c:v>obrażanie Ciebie i Twijej rodziny</c:v>
                </c:pt>
                <c:pt idx="9">
                  <c:v>zastraszanie i grożenie</c:v>
                </c:pt>
                <c:pt idx="10">
                  <c:v>kradzież mienia</c:v>
                </c:pt>
              </c:strCache>
            </c:strRef>
          </c:cat>
          <c:val>
            <c:numRef>
              <c:f>Arkusz1!$B$2:$B$12</c:f>
              <c:numCache>
                <c:formatCode>General</c:formatCode>
                <c:ptCount val="11"/>
                <c:pt idx="0">
                  <c:v>0</c:v>
                </c:pt>
                <c:pt idx="1">
                  <c:v>4</c:v>
                </c:pt>
                <c:pt idx="2">
                  <c:v>0</c:v>
                </c:pt>
                <c:pt idx="3">
                  <c:v>10</c:v>
                </c:pt>
                <c:pt idx="4">
                  <c:v>1</c:v>
                </c:pt>
                <c:pt idx="5">
                  <c:v>12</c:v>
                </c:pt>
                <c:pt idx="6">
                  <c:v>8</c:v>
                </c:pt>
                <c:pt idx="7">
                  <c:v>2</c:v>
                </c:pt>
                <c:pt idx="8">
                  <c:v>3</c:v>
                </c:pt>
                <c:pt idx="9">
                  <c:v>4</c:v>
                </c:pt>
                <c:pt idx="10">
                  <c:v>5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nie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8.3333333333333367E-3"/>
                  <c:y val="-0.114992846913382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83E-3"/>
                  <c:y val="-4.31222468539246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6683E-3"/>
                  <c:y val="1.9165443046188724E-2"/>
                </c:manualLayout>
              </c:layout>
              <c:tx>
                <c:rich>
                  <a:bodyPr/>
                  <a:lstStyle/>
                  <a:p>
                    <a:r>
                      <a:rPr lang="en-US" sz="2400" dirty="0" smtClean="0"/>
                      <a:t>5</a:t>
                    </a:r>
                    <a:r>
                      <a:rPr lang="en-US" sz="2800" dirty="0" smtClean="0"/>
                      <a:t>3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1667760279965006E-3"/>
                  <c:y val="5.2704968377018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5.5555555555555558E-3"/>
                  <c:y val="-4.07265664731510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8888888888889E-3"/>
                  <c:y val="-8.14531329463020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2.7777777777777809E-3"/>
                  <c:y val="-2.874816456928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2.7777777777777809E-3"/>
                  <c:y val="3.35395253308301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Arkusz1!$A$2:$A$12</c:f>
              <c:strCache>
                <c:ptCount val="11"/>
                <c:pt idx="0">
                  <c:v>niszczenie Twojej własności</c:v>
                </c:pt>
                <c:pt idx="1">
                  <c:v>izolowanie Ciebie od rówieśników</c:v>
                </c:pt>
                <c:pt idx="2">
                  <c:v>obmawianie</c:v>
                </c:pt>
                <c:pt idx="3">
                  <c:v>wymuszanie pieniędzy</c:v>
                </c:pt>
                <c:pt idx="4">
                  <c:v>wyśmiewanie</c:v>
                </c:pt>
                <c:pt idx="5">
                  <c:v>bicie</c:v>
                </c:pt>
                <c:pt idx="6">
                  <c:v>kopanie</c:v>
                </c:pt>
                <c:pt idx="7">
                  <c:v>popychanie, szarpanie</c:v>
                </c:pt>
                <c:pt idx="8">
                  <c:v>obrażanie Ciebie i Twijej rodziny</c:v>
                </c:pt>
                <c:pt idx="9">
                  <c:v>zastraszanie i grożenie</c:v>
                </c:pt>
                <c:pt idx="10">
                  <c:v>kradzież mienia</c:v>
                </c:pt>
              </c:strCache>
            </c:strRef>
          </c:cat>
          <c:val>
            <c:numRef>
              <c:f>Arkusz1!$C$2:$C$12</c:f>
              <c:numCache>
                <c:formatCode>General</c:formatCode>
                <c:ptCount val="11"/>
                <c:pt idx="0">
                  <c:v>84</c:v>
                </c:pt>
                <c:pt idx="1">
                  <c:v>80</c:v>
                </c:pt>
                <c:pt idx="2">
                  <c:v>84</c:v>
                </c:pt>
                <c:pt idx="3">
                  <c:v>74</c:v>
                </c:pt>
                <c:pt idx="4">
                  <c:v>83</c:v>
                </c:pt>
                <c:pt idx="5">
                  <c:v>72</c:v>
                </c:pt>
                <c:pt idx="6">
                  <c:v>76</c:v>
                </c:pt>
                <c:pt idx="7">
                  <c:v>82</c:v>
                </c:pt>
                <c:pt idx="8">
                  <c:v>81</c:v>
                </c:pt>
                <c:pt idx="9">
                  <c:v>80</c:v>
                </c:pt>
                <c:pt idx="10">
                  <c:v>79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1846144"/>
        <c:axId val="91847680"/>
        <c:axId val="0"/>
      </c:bar3DChart>
      <c:catAx>
        <c:axId val="9184614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100"/>
            </a:pPr>
            <a:endParaRPr lang="pl-PL"/>
          </a:p>
        </c:txPr>
        <c:crossAx val="91847680"/>
        <c:crosses val="autoZero"/>
        <c:auto val="1"/>
        <c:lblAlgn val="ctr"/>
        <c:lblOffset val="100"/>
        <c:noMultiLvlLbl val="0"/>
      </c:catAx>
      <c:valAx>
        <c:axId val="9184768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84614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400" b="1" i="0" u="none" strike="noStrike" baseline="0" dirty="0" smtClean="0"/>
              <a:t>Czy zareagowali Państwo na fakt przemocy?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Kolumna1</c:v>
                </c:pt>
              </c:strCache>
            </c:strRef>
          </c:tx>
          <c:explosion val="25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76737565616797943"/>
          <c:y val="0.27369603860440628"/>
          <c:w val="0.22334175415573054"/>
          <c:h val="0.64251154058566751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Czy zetknąłeś się osobiście z agresją poprzez SMS lub Internet? </a:t>
            </a:r>
            <a:endParaRPr lang="pl-PL" sz="2400" dirty="0" smtClean="0"/>
          </a:p>
        </c:rich>
      </c:tx>
      <c:overlay val="0"/>
    </c:title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3.888888888888889E-2"/>
                  <c:y val="-7.18704114232078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</c:v>
                </c:pt>
                <c:pt idx="1">
                  <c:v>66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3611111111111145E-2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2222222222222251E-2"/>
                  <c:y val="-2.87481645692830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3.0555555555555582E-2"/>
                  <c:y val="-3.8330886092377434E-2"/>
                </c:manualLayout>
              </c:layout>
              <c:tx>
                <c:rich>
                  <a:bodyPr/>
                  <a:lstStyle/>
                  <a:p>
                    <a:r>
                      <a:rPr lang="pl-PL" sz="2800" dirty="0" smtClean="0"/>
                      <a:t>7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Arkusz1!$C$2:$C$3</c:f>
              <c:numCache>
                <c:formatCode>General</c:formatCode>
                <c:ptCount val="2"/>
                <c:pt idx="0">
                  <c:v>9</c:v>
                </c:pt>
                <c:pt idx="1">
                  <c:v>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1786624"/>
        <c:axId val="91788416"/>
        <c:axId val="0"/>
      </c:bar3DChart>
      <c:catAx>
        <c:axId val="9178662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/>
            </a:pPr>
            <a:endParaRPr lang="pl-PL"/>
          </a:p>
        </c:txPr>
        <c:crossAx val="91788416"/>
        <c:crosses val="autoZero"/>
        <c:auto val="1"/>
        <c:lblAlgn val="ctr"/>
        <c:lblOffset val="100"/>
        <c:noMultiLvlLbl val="0"/>
      </c:catAx>
      <c:valAx>
        <c:axId val="91788416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178662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Które z wymienionych miejsc uznałbyś za najbardziej niebezpieczne w szkole:</a:t>
            </a:r>
            <a:endParaRPr lang="pl-PL" sz="2000" dirty="0" smtClean="0"/>
          </a:p>
        </c:rich>
      </c:tx>
      <c:overlay val="0"/>
    </c:title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2.7777777777777809E-3"/>
                  <c:y val="-6.94747310424340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1.43740822846415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388779527559056E-3"/>
                  <c:y val="1.676976266541513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szatnia</c:v>
                </c:pt>
                <c:pt idx="1">
                  <c:v>droga do szkoły</c:v>
                </c:pt>
                <c:pt idx="2">
                  <c:v>toalety</c:v>
                </c:pt>
                <c:pt idx="3">
                  <c:v>szatnia WF</c:v>
                </c:pt>
                <c:pt idx="4">
                  <c:v>korytarz</c:v>
                </c:pt>
                <c:pt idx="5">
                  <c:v>sala lekcyjna</c:v>
                </c:pt>
                <c:pt idx="6">
                  <c:v>sklepik</c:v>
                </c:pt>
                <c:pt idx="7">
                  <c:v>boisko</c:v>
                </c:pt>
              </c:strCache>
            </c:strRef>
          </c:cat>
          <c:val>
            <c:numRef>
              <c:f>Arkusz1!$B$2:$B$9</c:f>
              <c:numCache>
                <c:formatCode>General</c:formatCode>
                <c:ptCount val="8"/>
                <c:pt idx="0">
                  <c:v>3</c:v>
                </c:pt>
                <c:pt idx="1">
                  <c:v>27</c:v>
                </c:pt>
                <c:pt idx="2">
                  <c:v>15</c:v>
                </c:pt>
                <c:pt idx="3">
                  <c:v>4</c:v>
                </c:pt>
                <c:pt idx="4">
                  <c:v>16</c:v>
                </c:pt>
                <c:pt idx="5">
                  <c:v>0</c:v>
                </c:pt>
                <c:pt idx="6">
                  <c:v>9</c:v>
                </c:pt>
                <c:pt idx="7">
                  <c:v>18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5.5555555555555558E-3"/>
                  <c:y val="-9.582721523094361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4.1666666666666675E-3"/>
                  <c:y val="-2.15611234269623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5.5555555555555558E-3"/>
                  <c:y val="-2.1561312063212813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8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7777777777777809E-3"/>
                  <c:y val="-9.5827215230943168E-3"/>
                </c:manualLayout>
              </c:layout>
              <c:spPr/>
              <c:txPr>
                <a:bodyPr/>
                <a:lstStyle/>
                <a:p>
                  <a:pPr>
                    <a:defRPr sz="3200"/>
                  </a:pPr>
                  <a:endParaRPr lang="pl-PL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1.3888888888888894E-3"/>
                  <c:y val="-3.833088609237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"/>
                  <c:y val="-3.8330886092377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Arkusz1!$A$2:$A$9</c:f>
              <c:strCache>
                <c:ptCount val="8"/>
                <c:pt idx="0">
                  <c:v>szatnia</c:v>
                </c:pt>
                <c:pt idx="1">
                  <c:v>droga do szkoły</c:v>
                </c:pt>
                <c:pt idx="2">
                  <c:v>toalety</c:v>
                </c:pt>
                <c:pt idx="3">
                  <c:v>szatnia WF</c:v>
                </c:pt>
                <c:pt idx="4">
                  <c:v>korytarz</c:v>
                </c:pt>
                <c:pt idx="5">
                  <c:v>sala lekcyjna</c:v>
                </c:pt>
                <c:pt idx="6">
                  <c:v>sklepik</c:v>
                </c:pt>
                <c:pt idx="7">
                  <c:v>boisko</c:v>
                </c:pt>
              </c:strCache>
            </c:strRef>
          </c:cat>
          <c:val>
            <c:numRef>
              <c:f>Arkusz1!$C$2:$C$9</c:f>
              <c:numCache>
                <c:formatCode>General</c:formatCode>
                <c:ptCount val="8"/>
                <c:pt idx="0">
                  <c:v>12</c:v>
                </c:pt>
                <c:pt idx="1">
                  <c:v>21</c:v>
                </c:pt>
                <c:pt idx="2">
                  <c:v>6</c:v>
                </c:pt>
                <c:pt idx="3">
                  <c:v>5</c:v>
                </c:pt>
                <c:pt idx="4">
                  <c:v>15</c:v>
                </c:pt>
                <c:pt idx="5">
                  <c:v>3</c:v>
                </c:pt>
                <c:pt idx="6">
                  <c:v>7</c:v>
                </c:pt>
                <c:pt idx="7">
                  <c:v>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2010752"/>
        <c:axId val="92024832"/>
        <c:axId val="0"/>
      </c:bar3DChart>
      <c:catAx>
        <c:axId val="9201075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000"/>
            </a:pPr>
            <a:endParaRPr lang="pl-PL"/>
          </a:p>
        </c:txPr>
        <c:crossAx val="92024832"/>
        <c:crosses val="autoZero"/>
        <c:auto val="1"/>
        <c:lblAlgn val="ctr"/>
        <c:lblOffset val="100"/>
        <c:noMultiLvlLbl val="0"/>
      </c:catAx>
      <c:valAx>
        <c:axId val="92024832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201075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b="1" i="0" u="none" strike="noStrike" kern="1200" baseline="0">
                <a:solidFill>
                  <a:prstClr val="black"/>
                </a:solidFill>
                <a:latin typeface="+mn-lt"/>
                <a:ea typeface="+mn-ea"/>
                <a:cs typeface="+mn-cs"/>
              </a:defRPr>
            </a:pPr>
            <a:r>
              <a:rPr lang="pl-PL" sz="2400" b="1" i="0" u="none" strike="noStrike" baseline="0" dirty="0" smtClean="0"/>
              <a:t>Których z wymienionych osób boisz się w szkole?</a:t>
            </a:r>
            <a:endParaRPr lang="pl-PL" sz="1800" dirty="0" smtClean="0"/>
          </a:p>
        </c:rich>
      </c:tx>
      <c:overlay val="0"/>
    </c:title>
    <c:autoTitleDeleted val="0"/>
    <c:view3D>
      <c:rotX val="10"/>
      <c:rotY val="20"/>
      <c:depthPercent val="100"/>
      <c:rAngAx val="0"/>
      <c:perspective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Arkusz1!$B$1</c:f>
              <c:strCache>
                <c:ptCount val="1"/>
                <c:pt idx="0">
                  <c:v>Technikum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1.38888888888889E-3"/>
                  <c:y val="-4.5517927234698295E-2"/>
                </c:manualLayout>
              </c:layout>
              <c:tx>
                <c:rich>
                  <a:bodyPr/>
                  <a:lstStyle/>
                  <a:p>
                    <a:r>
                      <a:rPr lang="en-US" sz="100" dirty="0"/>
                      <a:t>0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8055555555555561E-2"/>
                  <c:y val="9.5827215230943705E-3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10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2.395680380773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32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nauczycieli</c:v>
                </c:pt>
                <c:pt idx="1">
                  <c:v>starszych koleżanek</c:v>
                </c:pt>
                <c:pt idx="2">
                  <c:v>starszych kolegów</c:v>
                </c:pt>
                <c:pt idx="3">
                  <c:v>rodziców</c:v>
                </c:pt>
                <c:pt idx="4">
                  <c:v>innych osób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0</c:v>
                </c:pt>
                <c:pt idx="1">
                  <c:v>10</c:v>
                </c:pt>
                <c:pt idx="2">
                  <c:v>21</c:v>
                </c:pt>
                <c:pt idx="3">
                  <c:v>22</c:v>
                </c:pt>
                <c:pt idx="4">
                  <c:v>0</c:v>
                </c:pt>
              </c:numCache>
            </c:numRef>
          </c:val>
        </c:ser>
        <c:ser>
          <c:idx val="1"/>
          <c:order val="1"/>
          <c:tx>
            <c:strRef>
              <c:f>Arkusz1!$C$1</c:f>
              <c:strCache>
                <c:ptCount val="1"/>
                <c:pt idx="0">
                  <c:v>ZSZ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6.9444444444444441E-3"/>
                  <c:y val="-8.8640174088622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7777777777777284E-3"/>
                  <c:y val="-9.5827215230943591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21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4.1666666666666683E-3"/>
                  <c:y val="-4.5517927234698247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 smtClean="0"/>
                      <a:t>25</a:t>
                    </a:r>
                    <a:endParaRPr lang="en-US" sz="2800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3888888888888389E-3"/>
                  <c:y val="-6.46833702808869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1.2500000000000001E-2"/>
                  <c:y val="-4.791360761547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Arkusz1!$A$2:$A$6</c:f>
              <c:strCache>
                <c:ptCount val="5"/>
                <c:pt idx="0">
                  <c:v>nauczycieli</c:v>
                </c:pt>
                <c:pt idx="1">
                  <c:v>starszych koleżanek</c:v>
                </c:pt>
                <c:pt idx="2">
                  <c:v>starszych kolegów</c:v>
                </c:pt>
                <c:pt idx="3">
                  <c:v>rodziców</c:v>
                </c:pt>
                <c:pt idx="4">
                  <c:v>innych osób</c:v>
                </c:pt>
              </c:strCache>
            </c:strRef>
          </c:cat>
          <c:val>
            <c:numRef>
              <c:f>Arkusz1!$C$2:$C$6</c:f>
              <c:numCache>
                <c:formatCode>General</c:formatCode>
                <c:ptCount val="5"/>
                <c:pt idx="0">
                  <c:v>3</c:v>
                </c:pt>
                <c:pt idx="1">
                  <c:v>6</c:v>
                </c:pt>
                <c:pt idx="2">
                  <c:v>21</c:v>
                </c:pt>
                <c:pt idx="3">
                  <c:v>24</c:v>
                </c:pt>
                <c:pt idx="4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5"/>
        <c:gapDepth val="55"/>
        <c:shape val="box"/>
        <c:axId val="97342208"/>
        <c:axId val="97343744"/>
        <c:axId val="0"/>
      </c:bar3DChart>
      <c:catAx>
        <c:axId val="9734220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2400"/>
            </a:pPr>
            <a:endParaRPr lang="pl-PL"/>
          </a:p>
        </c:txPr>
        <c:crossAx val="97343744"/>
        <c:crosses val="autoZero"/>
        <c:auto val="1"/>
        <c:lblAlgn val="ctr"/>
        <c:lblOffset val="100"/>
        <c:noMultiLvlLbl val="0"/>
      </c:catAx>
      <c:valAx>
        <c:axId val="97343744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none"/>
        <c:tickLblPos val="none"/>
        <c:crossAx val="97342208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gap"/>
    <c:showDLblsOverMax val="0"/>
  </c:chart>
  <c:spPr>
    <a:scene3d>
      <a:camera prst="orthographicFront"/>
      <a:lightRig rig="threePt" dir="t"/>
    </a:scene3d>
    <a:sp3d/>
  </c:spPr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400" b="1" i="0" u="none" strike="noStrike" baseline="0" dirty="0" smtClean="0"/>
              <a:t>Kogo powiadomili Państwo o tym fakcie?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909319042523554E-2"/>
          <c:y val="8.2717373096848901E-2"/>
          <c:w val="0.6081751968503939"/>
          <c:h val="0.83022756322709845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0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Dyrektora</c:v>
                </c:pt>
                <c:pt idx="1">
                  <c:v>Wychowawcę</c:v>
                </c:pt>
                <c:pt idx="2">
                  <c:v>Pedagoga</c:v>
                </c:pt>
                <c:pt idx="3">
                  <c:v>Rodziców</c:v>
                </c:pt>
                <c:pt idx="4">
                  <c:v>Policję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2</c:v>
                </c:pt>
                <c:pt idx="1">
                  <c:v>17</c:v>
                </c:pt>
                <c:pt idx="2">
                  <c:v>14</c:v>
                </c:pt>
                <c:pt idx="3">
                  <c:v>3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4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68911953193350839"/>
          <c:y val="0.10027129665540382"/>
          <c:w val="0.20854232283464574"/>
          <c:h val="0.89972873384438856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l-PL" sz="2160" b="1" i="0" u="none" strike="noStrike" baseline="0" dirty="0" smtClean="0"/>
              <a:t>Czy wiedzą Państwo jak zakończyła się sprawa?</a:t>
            </a:r>
            <a:endParaRPr lang="pl-PL" sz="28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0909319042523554E-2"/>
          <c:y val="0.15937923161516707"/>
          <c:w val="0.60522100858189398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1"/>
              <c:delete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63783568394934675"/>
          <c:y val="0.21785079435618271"/>
          <c:w val="0.21054860863412841"/>
          <c:h val="0.66712575414326059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160" b="1" i="0" u="none" strike="noStrike" baseline="0" dirty="0" smtClean="0"/>
              <a:t>Jaki był udział Państwa w tej sprawie?</a:t>
            </a:r>
            <a:endParaRPr lang="pl-PL" sz="2800" dirty="0"/>
          </a:p>
        </c:rich>
      </c:tx>
      <c:layout>
        <c:manualLayout>
          <c:xMode val="edge"/>
          <c:yMode val="edge"/>
          <c:x val="0.24684864391951006"/>
          <c:y val="1.1978401903867954E-2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56418097794199E-2"/>
          <c:y val="0.17215961511522873"/>
          <c:w val="0.6052210085818942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uczestniczyłem w czynnościach od początku do końca</c:v>
                </c:pt>
                <c:pt idx="1">
                  <c:v>po zdarzeniu nie brałem udziału w czynnościach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6</c:v>
                </c:pt>
                <c:pt idx="1">
                  <c:v>12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000"/>
            </a:pPr>
            <a:endParaRPr lang="pl-PL"/>
          </a:p>
        </c:txPr>
      </c:legendEntry>
      <c:layout>
        <c:manualLayout>
          <c:xMode val="edge"/>
          <c:yMode val="edge"/>
          <c:x val="0.63783568394934675"/>
          <c:y val="0.21785079435618271"/>
          <c:w val="0.21054860863412841"/>
          <c:h val="0.66712575414326081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160" b="1" i="0" u="none" strike="noStrike" baseline="0" dirty="0" smtClean="0"/>
              <a:t>Czy rozmawiają Państwo z uczniami o przemocy?</a:t>
            </a:r>
            <a:endParaRPr lang="pl-PL" sz="2800" dirty="0"/>
          </a:p>
        </c:rich>
      </c:tx>
      <c:layout>
        <c:manualLayout>
          <c:xMode val="edge"/>
          <c:yMode val="edge"/>
          <c:x val="0.160737532808399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56418097794199E-2"/>
          <c:y val="0.17215961511522873"/>
          <c:w val="0.60522100858189443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26</c:v>
                </c:pt>
                <c:pt idx="1">
                  <c:v>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800"/>
            </a:pPr>
            <a:endParaRPr lang="pl-PL"/>
          </a:p>
        </c:txPr>
      </c:legendEntry>
      <c:layout>
        <c:manualLayout>
          <c:xMode val="edge"/>
          <c:yMode val="edge"/>
          <c:x val="0.70900224049179761"/>
          <c:y val="0.23063117785624471"/>
          <c:w val="0.12391106153897129"/>
          <c:h val="0.66712575414326092"/>
        </c:manualLayout>
      </c:layout>
      <c:overlay val="0"/>
      <c:txPr>
        <a:bodyPr/>
        <a:lstStyle/>
        <a:p>
          <a:pPr>
            <a:defRPr sz="28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just">
              <a:defRPr/>
            </a:pPr>
            <a:r>
              <a:rPr lang="pl-PL" sz="2160" b="1" i="0" u="none" strike="noStrike" baseline="0" dirty="0" smtClean="0"/>
              <a:t>W jakiej formie prowadzone są rozmowy?</a:t>
            </a:r>
            <a:endParaRPr lang="pl-PL" sz="2800" dirty="0"/>
          </a:p>
        </c:rich>
      </c:tx>
      <c:layout>
        <c:manualLayout>
          <c:xMode val="edge"/>
          <c:yMode val="edge"/>
          <c:x val="0.15240419947506575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4.2456418097794199E-2"/>
          <c:y val="0.17215961511522873"/>
          <c:w val="0.60522100858189465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13"/>
          <c:dLbls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Arkusz1!$A$2:$A$6</c:f>
              <c:strCache>
                <c:ptCount val="5"/>
                <c:pt idx="0">
                  <c:v>lekcje wychowawcze</c:v>
                </c:pt>
                <c:pt idx="1">
                  <c:v>pogadanki</c:v>
                </c:pt>
                <c:pt idx="2">
                  <c:v>rozmowy indywidualne</c:v>
                </c:pt>
                <c:pt idx="3">
                  <c:v>dyskusje</c:v>
                </c:pt>
                <c:pt idx="4">
                  <c:v>filmy</c:v>
                </c:pt>
              </c:strCache>
            </c:strRef>
          </c:cat>
          <c:val>
            <c:numRef>
              <c:f>Arkusz1!$B$2:$B$6</c:f>
              <c:numCache>
                <c:formatCode>General</c:formatCode>
                <c:ptCount val="5"/>
                <c:pt idx="0">
                  <c:v>17</c:v>
                </c:pt>
                <c:pt idx="1">
                  <c:v>15</c:v>
                </c:pt>
                <c:pt idx="2">
                  <c:v>16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80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800"/>
            </a:pPr>
            <a:endParaRPr lang="pl-PL"/>
          </a:p>
        </c:txPr>
      </c:legendEntry>
      <c:layout>
        <c:manualLayout>
          <c:xMode val="edge"/>
          <c:yMode val="edge"/>
          <c:x val="0.63164728772826462"/>
          <c:y val="0.13094418655576165"/>
          <c:w val="0.35133462266375881"/>
          <c:h val="0.86905581344424065"/>
        </c:manualLayout>
      </c:layout>
      <c:overlay val="0"/>
      <c:txPr>
        <a:bodyPr/>
        <a:lstStyle/>
        <a:p>
          <a:pPr>
            <a:defRPr sz="20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l-PL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l">
              <a:defRPr/>
            </a:pPr>
            <a:r>
              <a:rPr lang="pl-PL" sz="2400" dirty="0" smtClean="0"/>
              <a:t>Czy uważają Państwo, że w szkole jest bezpiecznie?</a:t>
            </a:r>
            <a:endParaRPr lang="pl-PL" sz="2400" dirty="0"/>
          </a:p>
        </c:rich>
      </c:tx>
      <c:layout>
        <c:manualLayout>
          <c:xMode val="edge"/>
          <c:yMode val="edge"/>
          <c:x val="0.11351528680049196"/>
          <c:y val="0"/>
        </c:manualLayout>
      </c:layout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7702833213463647E-2"/>
          <c:y val="0.16193530831517924"/>
          <c:w val="0.60522100858189476"/>
          <c:h val="0.82513597522980564"/>
        </c:manualLayout>
      </c:layout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Wyniki diagnozy wykorzystujecie Państwo na:</c:v>
                </c:pt>
              </c:strCache>
            </c:strRef>
          </c:tx>
          <c:explosion val="25"/>
          <c:dLbls>
            <c:dLbl>
              <c:idx val="2"/>
              <c:tx>
                <c:rich>
                  <a:bodyPr/>
                  <a:lstStyle/>
                  <a:p>
                    <a:r>
                      <a:rPr lang="en-US" sz="2800" dirty="0"/>
                      <a:t>2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800"/>
                </a:pPr>
                <a:endParaRPr lang="pl-PL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Arkusz1!$A$2:$A$3</c:f>
              <c:strCache>
                <c:ptCount val="2"/>
                <c:pt idx="0">
                  <c:v>tak</c:v>
                </c:pt>
                <c:pt idx="1">
                  <c:v>nie</c:v>
                </c:pt>
              </c:strCache>
            </c:strRef>
          </c:cat>
          <c:val>
            <c:numRef>
              <c:f>Arkusz1!$B$2:$B$3</c:f>
              <c:numCache>
                <c:formatCode>General</c:formatCode>
                <c:ptCount val="2"/>
                <c:pt idx="0">
                  <c:v>19</c:v>
                </c:pt>
                <c:pt idx="1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2400"/>
            </a:pPr>
            <a:endParaRPr lang="pl-PL"/>
          </a:p>
        </c:txPr>
      </c:legendEntry>
      <c:legendEntry>
        <c:idx val="1"/>
        <c:txPr>
          <a:bodyPr/>
          <a:lstStyle/>
          <a:p>
            <a:pPr>
              <a:defRPr sz="2400"/>
            </a:pPr>
            <a:endParaRPr lang="pl-PL"/>
          </a:p>
        </c:txPr>
      </c:legendEntry>
      <c:layout>
        <c:manualLayout>
          <c:xMode val="edge"/>
          <c:yMode val="edge"/>
          <c:x val="0.67331397637795276"/>
          <c:y val="0.10027129665540382"/>
          <c:w val="0.20307491251093621"/>
          <c:h val="0.89972873384438856"/>
        </c:manualLayout>
      </c:layout>
      <c:overlay val="0"/>
      <c:txPr>
        <a:bodyPr/>
        <a:lstStyle/>
        <a:p>
          <a:pPr>
            <a:defRPr sz="2400"/>
          </a:pPr>
          <a:endParaRPr lang="pl-PL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l-PL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0.20863</cdr:x>
      <cdr:y>0.20102</cdr:y>
    </cdr:from>
    <cdr:to>
      <cdr:x>0.30863</cdr:x>
      <cdr:y>0.3712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1907704" y="108012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3200" dirty="0"/>
            <a:t>8</a:t>
          </a:r>
        </a:p>
      </cdr:txBody>
    </cdr:sp>
  </cdr:relSizeAnchor>
  <cdr:relSizeAnchor xmlns:cdr="http://schemas.openxmlformats.org/drawingml/2006/chartDrawing">
    <cdr:from>
      <cdr:x>0.63387</cdr:x>
      <cdr:y>0.37524</cdr:y>
    </cdr:from>
    <cdr:to>
      <cdr:x>0.73387</cdr:x>
      <cdr:y>0.54541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5796136" y="2016224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3200" dirty="0" smtClean="0"/>
            <a:t>15</a:t>
          </a:r>
          <a:endParaRPr lang="pl-PL" sz="32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0.48425</cdr:x>
      <cdr:y>0.4075</cdr:y>
    </cdr:from>
    <cdr:to>
      <cdr:x>0.58425</cdr:x>
      <cdr:y>0.57999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4427984" y="2160239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3200" dirty="0" smtClean="0"/>
            <a:t>12</a:t>
          </a:r>
          <a:endParaRPr lang="pl-PL" sz="3200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0.26375</cdr:x>
      <cdr:y>0.163</cdr:y>
    </cdr:from>
    <cdr:to>
      <cdr:x>0.36613</cdr:x>
      <cdr:y>0.25808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411760" y="864095"/>
          <a:ext cx="936104" cy="5040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l-PL" sz="3200" dirty="0" smtClean="0"/>
            <a:t>3</a:t>
          </a:r>
          <a:endParaRPr lang="pl-PL" sz="3200" dirty="0"/>
        </a:p>
      </cdr:txBody>
    </cdr:sp>
  </cdr:relSizeAnchor>
  <cdr:relSizeAnchor xmlns:cdr="http://schemas.openxmlformats.org/drawingml/2006/chartDrawing">
    <cdr:from>
      <cdr:x>0.35038</cdr:x>
      <cdr:y>0.14942</cdr:y>
    </cdr:from>
    <cdr:to>
      <cdr:x>0.4055</cdr:x>
      <cdr:y>0.29883</cdr:y>
    </cdr:to>
    <cdr:sp macro="" textlink="">
      <cdr:nvSpPr>
        <cdr:cNvPr id="3" name="pole tekstowe 2"/>
        <cdr:cNvSpPr txBox="1"/>
      </cdr:nvSpPr>
      <cdr:spPr>
        <a:xfrm xmlns:a="http://schemas.openxmlformats.org/drawingml/2006/main">
          <a:off x="3203848" y="792087"/>
          <a:ext cx="504056" cy="79208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4000" dirty="0"/>
            <a:t>2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0.26375</cdr:x>
      <cdr:y>0.2445</cdr:y>
    </cdr:from>
    <cdr:to>
      <cdr:x>0.36375</cdr:x>
      <cdr:y>0.41699</cdr:y>
    </cdr:to>
    <cdr:sp macro="" textlink="">
      <cdr:nvSpPr>
        <cdr:cNvPr id="2" name="pole tekstowe 1"/>
        <cdr:cNvSpPr txBox="1"/>
      </cdr:nvSpPr>
      <cdr:spPr>
        <a:xfrm xmlns:a="http://schemas.openxmlformats.org/drawingml/2006/main">
          <a:off x="2411760" y="129614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pl-PL" sz="4000" dirty="0" smtClean="0"/>
            <a:t>2</a:t>
          </a:r>
          <a:endParaRPr lang="pl-PL" sz="4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n-US" smtClean="0"/>
              <a:pPr/>
              <a:t>2/3/2016</a:t>
            </a:fld>
            <a:endParaRPr lang="en-US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714717535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n-US" smtClean="0"/>
              <a:pPr/>
              <a:t>2/3/2016</a:t>
            </a:fld>
            <a:endParaRPr lang="en-US" smtClean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/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n-US" smtClean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 lang="en-US" smtClean="0"/>
              <a:pPr/>
              <a:t>‹#›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44510562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rtl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07247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385705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424611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1566212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045091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687548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305085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42753881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4308115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886509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5796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5482986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3368067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138275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8822235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43411531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947160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224068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3306533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4418325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7098941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51733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897003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828166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122847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2753379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215028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997938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noProof="0" dirty="0"/>
          </a:p>
        </p:txBody>
      </p:sp>
      <p:sp>
        <p:nvSpPr>
          <p:cNvPr id="5" name="Symbol zastępczy nagłówka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292382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6" y="5094585"/>
            <a:ext cx="6194067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90" y="3606806"/>
            <a:ext cx="7577815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tekst 2-kolum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n-US" smtClean="0"/>
              <a:pPr/>
              <a:t>2/3/2016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4" y="432"/>
            <a:ext cx="9142859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7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fld id="{5C14FD69-4A85-4715-A222-ABB225B63BC6}" type="datetimeFigureOut">
              <a:rPr lang="en-US" smtClean="0"/>
              <a:pPr/>
              <a:t>2/3/2016</a:t>
            </a:fld>
            <a:endParaRPr lang="en-US" sz="1000" dirty="0" smtClean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7"/>
            <a:ext cx="2895600" cy="476251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 algn="ctr"/>
            <a:endParaRPr lang="en-US" sz="1000" smtClean="0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7"/>
            <a:ext cx="2133600" cy="476251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 algn="r"/>
            <a:fld id="{D4C49B74-5DB2-4B03-B1D2-7F6A3C51C318}" type="slidenum">
              <a:rPr lang="en-US" smtClean="0"/>
              <a:pPr algn="r"/>
              <a:t>‹#›</a:t>
            </a:fld>
            <a:endParaRPr lang="en-US" sz="1000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transition>
    <p:fade thruBlk="1"/>
  </p:transition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4.xml"/><Relationship Id="rId4" Type="http://schemas.openxmlformats.org/officeDocument/2006/relationships/chart" Target="../charts/char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2.xml"/><Relationship Id="rId4" Type="http://schemas.openxmlformats.org/officeDocument/2006/relationships/chart" Target="../charts/chart2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1663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0" y="1988840"/>
            <a:ext cx="91440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W ankiecie „</a:t>
            </a:r>
            <a:r>
              <a:rPr lang="pl-PL" sz="4000" b="1" dirty="0" smtClean="0">
                <a:latin typeface="Times New Roman" pitchFamily="18" charset="0"/>
                <a:cs typeface="Times New Roman" pitchFamily="18" charset="0"/>
              </a:rPr>
              <a:t>Bezpieczeństwo w szkole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” przeprowadzonej dla nauczycieli wzięło udział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30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osób.</a:t>
            </a:r>
          </a:p>
          <a:p>
            <a:pPr algn="just"/>
            <a:r>
              <a:rPr lang="pl-PL" sz="4000" dirty="0" smtClean="0">
                <a:latin typeface="Times New Roman" pitchFamily="18" charset="0"/>
                <a:cs typeface="Times New Roman" pitchFamily="18" charset="0"/>
              </a:rPr>
              <a:t>Na wykresach kołowych przedstawiono wyniki ankiety dla poszczególnych pytań oraz ilość osób, które zaznaczały daną odpowiedź.</a:t>
            </a:r>
            <a:endParaRPr lang="pl-PL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pl-PL" sz="3600" dirty="0" smtClean="0"/>
          </a:p>
          <a:p>
            <a:pPr algn="just"/>
            <a:endParaRPr lang="pl-PL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4265698995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507697190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16636"/>
            <a:ext cx="60486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23528" y="1988843"/>
            <a:ext cx="842493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 ankiecie przeprowadzonej dla rodziców uczniów klas pierwszych Technikum wzięło udział 74 osoby, a rodziców uczniów klas Zasadniczych 45 osób.</a:t>
            </a:r>
          </a:p>
          <a:p>
            <a:pPr algn="just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 wykresach walcowych przedstawiono wyniki ankiety dla poszczególnych pytań oraz ilość osób, które zaznaczały daną odpowiedź.</a:t>
            </a:r>
          </a:p>
          <a:p>
            <a:pPr algn="just"/>
            <a:endParaRPr lang="pl-PL" sz="3600" dirty="0" smtClean="0"/>
          </a:p>
          <a:p>
            <a:pPr algn="just"/>
            <a:endParaRPr lang="pl-PL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643400498"/>
              </p:ext>
            </p:extLst>
          </p:nvPr>
        </p:nvGraphicFramePr>
        <p:xfrm>
          <a:off x="0" y="1657648"/>
          <a:ext cx="9144000" cy="5200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887447460"/>
              </p:ext>
            </p:extLst>
          </p:nvPr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79550374"/>
              </p:ext>
            </p:extLst>
          </p:nvPr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89835841"/>
              </p:ext>
            </p:extLst>
          </p:nvPr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572278092"/>
              </p:ext>
            </p:extLst>
          </p:nvPr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77807501"/>
              </p:ext>
            </p:extLst>
          </p:nvPr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/>
        </p:nvGraphicFramePr>
        <p:xfrm>
          <a:off x="0" y="1700808"/>
          <a:ext cx="9144000" cy="5157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528005428"/>
              </p:ext>
            </p:extLst>
          </p:nvPr>
        </p:nvGraphicFramePr>
        <p:xfrm>
          <a:off x="0" y="1397001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331594987"/>
              </p:ext>
            </p:extLst>
          </p:nvPr>
        </p:nvGraphicFramePr>
        <p:xfrm>
          <a:off x="0" y="1484784"/>
          <a:ext cx="9144000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0" y="1556792"/>
            <a:ext cx="9144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W ankiecie przeprowadzonej dla uczniów klas pierwszych Technikum wzięło udział 84 osoby, a uczniów klas Zasadniczych 78 osób.</a:t>
            </a:r>
          </a:p>
          <a:p>
            <a:pPr algn="just"/>
            <a:r>
              <a:rPr lang="pl-PL" sz="3600" dirty="0" smtClean="0">
                <a:latin typeface="Times New Roman" pitchFamily="18" charset="0"/>
                <a:cs typeface="Times New Roman" pitchFamily="18" charset="0"/>
              </a:rPr>
              <a:t>Na wykresach walcowych przedstawiono wyniki ankiety dla poszczególnych pytań oraz ilość osób, które zaznaczały daną odpowiedź.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316112912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144054254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3647575909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1668392397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335339594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4024305722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569397307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6" name="Wykres 5"/>
          <p:cNvGraphicFramePr/>
          <p:nvPr>
            <p:extLst>
              <p:ext uri="{D42A27DB-BD31-4B8C-83A1-F6EECF244321}">
                <p14:modId xmlns:p14="http://schemas.microsoft.com/office/powerpoint/2010/main" val="2473611972"/>
              </p:ext>
            </p:extLst>
          </p:nvPr>
        </p:nvGraphicFramePr>
        <p:xfrm>
          <a:off x="0" y="1556792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683568" y="1988840"/>
            <a:ext cx="77048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8000" b="1" dirty="0" smtClean="0">
                <a:latin typeface="Arial Black" pitchFamily="34" charset="0"/>
              </a:rPr>
              <a:t>Dziękujemy za uwagę.</a:t>
            </a:r>
            <a:endParaRPr lang="pl-PL" sz="8000" b="1" dirty="0">
              <a:latin typeface="Arial Black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358784038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1259632" y="4365104"/>
            <a:ext cx="3946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dirty="0" smtClean="0"/>
              <a:t>2</a:t>
            </a:r>
            <a:endParaRPr lang="pl-PL" sz="32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2931351647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943230510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06006036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138021133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1480134006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pulask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6" y="116632"/>
            <a:ext cx="1314451" cy="1295400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1547664" y="188643"/>
            <a:ext cx="5112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latin typeface="Arial Black" pitchFamily="34" charset="0"/>
              </a:rPr>
              <a:t>Zespół Szkół Zawodowych 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im. Kazimierza Pułaskiego</a:t>
            </a:r>
          </a:p>
          <a:p>
            <a:pPr algn="ctr"/>
            <a:r>
              <a:rPr lang="pl-PL" sz="2400" b="1" dirty="0" smtClean="0">
                <a:latin typeface="Arial Black" pitchFamily="34" charset="0"/>
              </a:rPr>
              <a:t> w Gorlicach</a:t>
            </a:r>
            <a:endParaRPr lang="pl-PL" sz="2400" b="1" dirty="0">
              <a:latin typeface="Arial Black" pitchFamily="34" charset="0"/>
            </a:endParaRPr>
          </a:p>
        </p:txBody>
      </p:sp>
      <p:graphicFrame>
        <p:nvGraphicFramePr>
          <p:cNvPr id="7" name="Wykres 6"/>
          <p:cNvGraphicFramePr/>
          <p:nvPr>
            <p:extLst>
              <p:ext uri="{D42A27DB-BD31-4B8C-83A1-F6EECF244321}">
                <p14:modId xmlns:p14="http://schemas.microsoft.com/office/powerpoint/2010/main" val="3518724057"/>
              </p:ext>
            </p:extLst>
          </p:nvPr>
        </p:nvGraphicFramePr>
        <p:xfrm>
          <a:off x="0" y="1556793"/>
          <a:ext cx="9144000" cy="5301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sign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CFA5F52AA0A00C4CBEF2A37681B2318F04009FDCD24A096B5E4C8184D4910FEB1A76" ma:contentTypeVersion="31" ma:contentTypeDescription="Create a new document." ma:contentTypeScope="" ma:versionID="49a9fa219d597f03c8ca2440ab917100"/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Props1.xml><?xml version="1.0" encoding="utf-8"?>
<ds:datastoreItem xmlns:ds="http://schemas.openxmlformats.org/officeDocument/2006/customXml" ds:itemID="{65090531-93D8-424A-937F-CCAAE1F3612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3E5FFD0-3B82-4939-9715-AE6FED7F0B3E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3.xml><?xml version="1.0" encoding="utf-8"?>
<ds:datastoreItem xmlns:ds="http://schemas.openxmlformats.org/officeDocument/2006/customXml" ds:itemID="{31A600C5-04F1-418A-80D9-96705CBA42E6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DesignTemplate</Template>
  <TotalTime>0</TotalTime>
  <Words>764</Words>
  <Application>Microsoft Office PowerPoint</Application>
  <PresentationFormat>Pokaz na ekranie (4:3)</PresentationFormat>
  <Paragraphs>171</Paragraphs>
  <Slides>29</Slides>
  <Notes>29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29</vt:i4>
      </vt:variant>
    </vt:vector>
  </HeadingPairs>
  <TitlesOfParts>
    <vt:vector size="30" baseType="lpstr">
      <vt:lpstr>DesignTemplate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2012-03-03T08:55:11Z</dcterms:created>
  <dcterms:modified xsi:type="dcterms:W3CDTF">2016-02-03T21:10:18Z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