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26.xml" ContentType="application/vnd.openxmlformats-officedocument.presentationml.notesSlide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charts/chart50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89437" autoAdjust="0"/>
  </p:normalViewPr>
  <p:slideViewPr>
    <p:cSldViewPr>
      <p:cViewPr>
        <p:scale>
          <a:sx n="70" d="100"/>
          <a:sy n="70" d="100"/>
        </p:scale>
        <p:origin x="-1272" y="-29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</a:t>
            </a:r>
            <a:r>
              <a:rPr lang="pl-PL" sz="2000" dirty="0"/>
              <a:t>?</a:t>
            </a:r>
            <a:endParaRPr lang="pl-PL" dirty="0"/>
          </a:p>
        </c:rich>
      </c:tx>
      <c:layout>
        <c:manualLayout>
          <c:xMode val="edge"/>
          <c:yMode val="edge"/>
          <c:x val="0.15578723576168332"/>
          <c:y val="3.075650324567111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1. Czy Państwa zdaniem, potrzebne jest systematyczne, zewnętrzne diagnozowanie osiągnięć uczniów?</c:v>
                </c:pt>
              </c:strCache>
            </c:strRef>
          </c:tx>
          <c:explosion val="16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15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895133420822403"/>
          <c:y val="0.60233629171058822"/>
          <c:w val="0.20201640419947506"/>
          <c:h val="0.27121727471964646"/>
        </c:manualLayout>
      </c:layout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/>
            </a:pPr>
            <a:r>
              <a:rPr lang="pl-PL" sz="2160" b="1" i="0" u="none" strike="noStrike" baseline="0" dirty="0" smtClean="0"/>
              <a:t>Czy, Państwa zdaniem, szkoła podejmuje działania zmierzające do uzyskania informacji </a:t>
            </a:r>
            <a:br>
              <a:rPr lang="pl-PL" sz="2160" b="1" i="0" u="none" strike="noStrike" baseline="0" dirty="0" smtClean="0"/>
            </a:br>
            <a:r>
              <a:rPr lang="pl-PL" sz="2160" b="1" i="0" u="none" strike="noStrike" baseline="0" dirty="0" smtClean="0"/>
              <a:t>o losach absolwentów?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702833213463644E-2"/>
          <c:y val="0.16193530831517924"/>
          <c:w val="0.60522100858189465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pl-PL"/>
          </a:p>
        </c:txPr>
      </c:legendEntry>
      <c:layout>
        <c:manualLayout>
          <c:xMode val="edge"/>
          <c:yMode val="edge"/>
          <c:x val="0.64711827828097135"/>
          <c:y val="0.31753778565666657"/>
          <c:w val="0.21828410391048186"/>
          <c:h val="0.56488268614276338"/>
        </c:manualLayout>
      </c:layout>
      <c:txPr>
        <a:bodyPr/>
        <a:lstStyle/>
        <a:p>
          <a:pPr>
            <a:defRPr sz="2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/>
            </a:pPr>
            <a:r>
              <a:rPr lang="pl-PL" sz="2400" b="1" i="0" u="none" strike="noStrike" baseline="0" dirty="0" smtClean="0"/>
              <a:t>Czy szkoła eksponuje osiągnięcia uczniów?</a:t>
            </a:r>
            <a:endParaRPr lang="pl-PL" sz="32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702833213463647E-2"/>
          <c:y val="0.16193530831517924"/>
          <c:w val="0.60522100858189476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pl-PL" sz="2800" dirty="0" smtClean="0"/>
                      <a:t>1</a:t>
                    </a:r>
                    <a:endParaRPr lang="en-US" sz="2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pl-PL"/>
          </a:p>
        </c:txPr>
      </c:legendEntry>
      <c:layout>
        <c:manualLayout>
          <c:xMode val="edge"/>
          <c:yMode val="edge"/>
          <c:x val="0.64850721784776899"/>
          <c:y val="0.26004148488419976"/>
          <c:w val="0.21828410391048189"/>
          <c:h val="0.56488268614276338"/>
        </c:manualLayout>
      </c:layout>
      <c:txPr>
        <a:bodyPr/>
        <a:lstStyle/>
        <a:p>
          <a:pPr>
            <a:defRPr sz="2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/>
            </a:pPr>
            <a:r>
              <a:rPr lang="pl-PL" sz="2400" b="1" i="0" u="none" strike="noStrike" baseline="0" dirty="0" smtClean="0"/>
              <a:t>Czy, Państwa zdaniem, wyniki klasyfikacji i promocji oraz badań osiągnięć uczniów wskazują na postęp efektów kształcenia?</a:t>
            </a:r>
            <a:endParaRPr lang="pl-PL" sz="36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702833213463651E-2"/>
          <c:y val="0.16193530831517924"/>
          <c:w val="0.60522100858189498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5.3377569991251095E-2"/>
                  <c:y val="3.1838026351729645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19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pl-PL"/>
          </a:p>
        </c:txPr>
      </c:legendEntry>
      <c:layout>
        <c:manualLayout>
          <c:xMode val="edge"/>
          <c:yMode val="edge"/>
          <c:x val="0.64711827828097168"/>
          <c:y val="0.31753778565666674"/>
          <c:w val="0.21828410391048192"/>
          <c:h val="0.56488268614276338"/>
        </c:manualLayout>
      </c:layout>
      <c:txPr>
        <a:bodyPr/>
        <a:lstStyle/>
        <a:p>
          <a:pPr>
            <a:defRPr sz="24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l">
              <a:defRPr/>
            </a:pPr>
            <a:r>
              <a:rPr lang="pl-PL" sz="2400" dirty="0"/>
              <a:t>Czy Państwa zdaniem, potrzebne jest systematyczne, zewnętrzne diagnozowanie osiągnięć uczniów?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32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gapWidth val="55"/>
        <c:gapDepth val="55"/>
        <c:shape val="cylinder"/>
        <c:axId val="109901696"/>
        <c:axId val="109903232"/>
        <c:axId val="0"/>
      </c:bar3DChart>
      <c:catAx>
        <c:axId val="109901696"/>
        <c:scaling>
          <c:orientation val="minMax"/>
        </c:scaling>
        <c:axPos val="b"/>
        <c:majorTickMark val="none"/>
        <c:tickLblPos val="nextTo"/>
        <c:crossAx val="109903232"/>
        <c:crosses val="autoZero"/>
        <c:auto val="1"/>
        <c:lblAlgn val="ctr"/>
        <c:lblOffset val="100"/>
      </c:catAx>
      <c:valAx>
        <c:axId val="10990323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09901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Jeśli tak, to czy diagnoza powinna mieć miejsce:</a:t>
            </a:r>
            <a:endParaRPr lang="pl-PL" sz="2800" dirty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na początku roku szkolnego</c:v>
                </c:pt>
                <c:pt idx="1">
                  <c:v>w trakcie roku szkolnego</c:v>
                </c:pt>
                <c:pt idx="2">
                  <c:v>na zakończenie roku szkolnego</c:v>
                </c:pt>
                <c:pt idx="3">
                  <c:v>na zakończenie etapu edukacyjnego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gapWidth val="55"/>
        <c:gapDepth val="55"/>
        <c:shape val="cylinder"/>
        <c:axId val="110001152"/>
        <c:axId val="110002944"/>
        <c:axId val="0"/>
      </c:bar3DChart>
      <c:catAx>
        <c:axId val="110001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0002944"/>
        <c:crosses val="autoZero"/>
        <c:auto val="1"/>
        <c:lblAlgn val="ctr"/>
        <c:lblOffset val="100"/>
      </c:catAx>
      <c:valAx>
        <c:axId val="11000294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0001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baseline="0" dirty="0" smtClean="0"/>
              <a:t>Czy, Państwa zdaniem, diagnoza powinna informować o osiągnięciach ucznia na tle osiągnięć uczniów: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jego klasy</c:v>
                </c:pt>
                <c:pt idx="1">
                  <c:v>jego klasy i szkoły</c:v>
                </c:pt>
                <c:pt idx="2">
                  <c:v>szkół w gminie i powiecie</c:v>
                </c:pt>
                <c:pt idx="3">
                  <c:v>szkół regionu i Polski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</c:v>
                </c:pt>
                <c:pt idx="1">
                  <c:v>18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gapWidth val="55"/>
        <c:gapDepth val="55"/>
        <c:shape val="cylinder"/>
        <c:axId val="110195072"/>
        <c:axId val="110196608"/>
        <c:axId val="0"/>
      </c:bar3DChart>
      <c:catAx>
        <c:axId val="110195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0196608"/>
        <c:crosses val="autoZero"/>
        <c:auto val="1"/>
        <c:lblAlgn val="ctr"/>
        <c:lblOffset val="100"/>
      </c:catAx>
      <c:valAx>
        <c:axId val="11019660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0195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2400" dirty="0"/>
              <a:t>Jeśli tak, to czy diagnoza powinna mieć miejsce: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Jeśli tak, to czy diagnoza powinna mieć miejsce: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na początku roku szkolnego</c:v>
                </c:pt>
                <c:pt idx="1">
                  <c:v>w trakcie roku szkolnego</c:v>
                </c:pt>
                <c:pt idx="2">
                  <c:v>na zakończenie roku szkolnego</c:v>
                </c:pt>
                <c:pt idx="3">
                  <c:v>na zakonczenie etapu edukacyjnego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959791504647712"/>
          <c:y val="0.27369603860440628"/>
          <c:w val="0.35111949062189984"/>
          <c:h val="0.64251154058566751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Państwa zdaniem, wyniki diagnozy są wykorzystywane przez nauczycieli?</a:t>
            </a:r>
            <a:endParaRPr lang="pl-PL" sz="2000" b="1" i="0" baseline="0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lekcjach przedmiotowych</c:v>
                </c:pt>
                <c:pt idx="1">
                  <c:v>lekcjach wychowawczych</c:v>
                </c:pt>
                <c:pt idx="2">
                  <c:v>zebraniach z rodzicami</c:v>
                </c:pt>
                <c:pt idx="3">
                  <c:v>w pracy z uczniem zdolnym</c:v>
                </c:pt>
                <c:pt idx="4">
                  <c:v>zajęciach pozalekcyjnych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gapWidth val="55"/>
        <c:gapDepth val="55"/>
        <c:shape val="cylinder"/>
        <c:axId val="110327296"/>
        <c:axId val="110328832"/>
        <c:axId val="0"/>
      </c:bar3DChart>
      <c:catAx>
        <c:axId val="110327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110328832"/>
        <c:crosses val="autoZero"/>
        <c:auto val="1"/>
        <c:lblAlgn val="ctr"/>
        <c:lblOffset val="100"/>
      </c:catAx>
      <c:valAx>
        <c:axId val="11032883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0327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informacja zwrotna diagnozy o poziomie osiągnięć ucznia może wspomagać jego rozwój?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25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gapWidth val="55"/>
        <c:gapDepth val="55"/>
        <c:shape val="cylinder"/>
        <c:axId val="110504576"/>
        <c:axId val="110514560"/>
        <c:axId val="0"/>
      </c:bar3DChart>
      <c:catAx>
        <c:axId val="110504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0514560"/>
        <c:crosses val="autoZero"/>
        <c:auto val="1"/>
        <c:lblAlgn val="ctr"/>
        <c:lblOffset val="100"/>
      </c:catAx>
      <c:valAx>
        <c:axId val="11051456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0504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baseline="0" dirty="0" smtClean="0"/>
              <a:t>Czy, Państwa zdaniem nauczyciele wykorzystują wyniki zewnętrznej diagnozy, dostosowując warsztat pracy do poziomu osiągnięć uczniów?</a:t>
            </a:r>
            <a:endParaRPr lang="pl-PL" sz="3200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3">
                  <c:v>nie</c:v>
                </c:pt>
                <c:pt idx="4">
                  <c:v>nie mam zdania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gapWidth val="55"/>
        <c:gapDepth val="55"/>
        <c:shape val="cylinder"/>
        <c:axId val="110710784"/>
        <c:axId val="110712320"/>
        <c:axId val="0"/>
      </c:bar3DChart>
      <c:catAx>
        <c:axId val="1107107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0712320"/>
        <c:crosses val="autoZero"/>
        <c:auto val="1"/>
        <c:lblAlgn val="ctr"/>
        <c:lblOffset val="100"/>
      </c:catAx>
      <c:valAx>
        <c:axId val="1107123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0710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znane jest Państwu pojęcie standardów wymagań egzaminacyjnych?</a:t>
            </a:r>
            <a:endParaRPr lang="pl-PL" sz="3600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</c:ser>
        <c:gapWidth val="55"/>
        <c:gapDepth val="55"/>
        <c:shape val="cylinder"/>
        <c:axId val="112866432"/>
        <c:axId val="112867968"/>
        <c:axId val="0"/>
      </c:bar3DChart>
      <c:catAx>
        <c:axId val="112866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pl-PL"/>
          </a:p>
        </c:txPr>
        <c:crossAx val="112867968"/>
        <c:crosses val="autoZero"/>
        <c:auto val="1"/>
        <c:lblAlgn val="ctr"/>
        <c:lblOffset val="100"/>
      </c:catAx>
      <c:valAx>
        <c:axId val="11286796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2866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Zapisy</a:t>
            </a:r>
            <a:r>
              <a:rPr lang="pl-PL" sz="3200" b="1" i="0" u="none" strike="noStrike" baseline="0" dirty="0" smtClean="0"/>
              <a:t> </a:t>
            </a:r>
            <a:r>
              <a:rPr lang="pl-PL" sz="2400" b="1" i="0" u="none" strike="noStrike" baseline="0" dirty="0" smtClean="0"/>
              <a:t>standardów, Państwa zdaniem, spowodowały:</a:t>
            </a:r>
            <a:endParaRPr lang="pl-PL" sz="4000" b="1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zmianę metod nauczania</c:v>
                </c:pt>
                <c:pt idx="1">
                  <c:v>zmianę programu nauczania</c:v>
                </c:pt>
                <c:pt idx="2">
                  <c:v>położenie nacisku na kształtowanie umiejętności uczniów</c:v>
                </c:pt>
                <c:pt idx="3">
                  <c:v>nauczanie „pod egzaminy”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12</c:v>
                </c:pt>
                <c:pt idx="3">
                  <c:v>20</c:v>
                </c:pt>
              </c:numCache>
            </c:numRef>
          </c:val>
        </c:ser>
        <c:gapWidth val="55"/>
        <c:gapDepth val="55"/>
        <c:shape val="cylinder"/>
        <c:axId val="112978176"/>
        <c:axId val="112988160"/>
        <c:axId val="0"/>
      </c:bar3DChart>
      <c:catAx>
        <c:axId val="1129781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2988160"/>
        <c:crosses val="autoZero"/>
        <c:auto val="1"/>
        <c:lblAlgn val="ctr"/>
        <c:lblOffset val="100"/>
      </c:catAx>
      <c:valAx>
        <c:axId val="11298816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2978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b="1" i="0" u="none" strike="noStrike" baseline="0" dirty="0" smtClean="0"/>
              <a:t>Czy, Państwa zdaniem, diagnoza powinna informować o osiągnięciach ucznia na tle osiągnięć uczniów: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jego klasy</c:v>
                </c:pt>
                <c:pt idx="1">
                  <c:v>jego klasy i szkoły</c:v>
                </c:pt>
                <c:pt idx="2">
                  <c:v>szkół w gminie i powiecie</c:v>
                </c:pt>
                <c:pt idx="3">
                  <c:v>szkół regionu i Polski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959791504647723"/>
          <c:y val="0.27369603860440628"/>
          <c:w val="0.35111949062189984"/>
          <c:h val="0.64251154058566751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Państwa zdaniem, potrzebne są</a:t>
            </a:r>
            <a:r>
              <a:rPr lang="pl-PL" sz="3600" b="1" i="0" u="none" strike="noStrike" baseline="0" dirty="0" smtClean="0"/>
              <a:t> </a:t>
            </a:r>
            <a:r>
              <a:rPr lang="pl-PL" sz="2400" b="1" i="0" u="none" strike="noStrike" baseline="0" dirty="0" smtClean="0"/>
              <a:t>egzaminy zewnętrzne/ sprawdziany?</a:t>
            </a:r>
            <a:endParaRPr lang="pl-PL" sz="4000" b="1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gapWidth val="55"/>
        <c:gapDepth val="55"/>
        <c:shape val="cylinder"/>
        <c:axId val="113098112"/>
        <c:axId val="113116288"/>
        <c:axId val="0"/>
      </c:bar3DChart>
      <c:catAx>
        <c:axId val="1130981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3116288"/>
        <c:crosses val="autoZero"/>
        <c:auto val="1"/>
        <c:lblAlgn val="ctr"/>
        <c:lblOffset val="100"/>
      </c:catAx>
      <c:valAx>
        <c:axId val="11311628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3098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Państwa zdaniem, ocena osiągnięć uczniów powinna:</a:t>
            </a:r>
            <a:endParaRPr lang="pl-PL" sz="2800" b="1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0"/>
              <c:layout>
                <c:manualLayout>
                  <c:x val="-1.3888888888888909E-3"/>
                  <c:y val="3.7209302325581423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należeć do nauczycieli w danej szkole</c:v>
                </c:pt>
                <c:pt idx="1">
                  <c:v>być wspomagana przez zewnętrzny system diagnozy, w różnych okresach kształcenia</c:v>
                </c:pt>
                <c:pt idx="2">
                  <c:v>być wspomagana przez system egzaminacyjny na końcu etapów kształcenia</c:v>
                </c:pt>
                <c:pt idx="3">
                  <c:v>należeć do wszystkich wyżej wymienionych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gapWidth val="55"/>
        <c:gapDepth val="55"/>
        <c:shape val="cylinder"/>
        <c:axId val="114722304"/>
        <c:axId val="114723840"/>
        <c:axId val="0"/>
      </c:bar3DChart>
      <c:catAx>
        <c:axId val="1147223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14723840"/>
        <c:crosses val="autoZero"/>
        <c:auto val="1"/>
        <c:lblAlgn val="ctr"/>
        <c:lblOffset val="100"/>
      </c:catAx>
      <c:valAx>
        <c:axId val="11472384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4722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Państwa zdaniem, szkoła podejmuje działania zmierzające do uzyskania informacji o losach absolwentów?</a:t>
            </a:r>
            <a:endParaRPr lang="pl-PL" sz="2800" b="1" dirty="0" smtClean="0"/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0"/>
              <c:layout>
                <c:manualLayout>
                  <c:x val="-1.3888888888888913E-3"/>
                  <c:y val="3.7209302325581436E-2"/>
                </c:manualLayout>
              </c:layout>
              <c:showVal val="1"/>
            </c:dLbl>
            <c:dLbl>
              <c:idx val="1"/>
              <c:layout>
                <c:manualLayout>
                  <c:x val="1.9444444444444497E-2"/>
                  <c:y val="6.2790697674418514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0.127906976744186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24</c:v>
                </c:pt>
              </c:numCache>
            </c:numRef>
          </c:val>
        </c:ser>
        <c:gapWidth val="55"/>
        <c:gapDepth val="55"/>
        <c:shape val="cylinder"/>
        <c:axId val="114842240"/>
        <c:axId val="114856320"/>
        <c:axId val="0"/>
      </c:bar3DChart>
      <c:catAx>
        <c:axId val="114842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4856320"/>
        <c:crosses val="autoZero"/>
        <c:auto val="1"/>
        <c:lblAlgn val="ctr"/>
        <c:lblOffset val="100"/>
      </c:catAx>
      <c:valAx>
        <c:axId val="11485632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4842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szkoła eksponuje osiągnięcia uczniów?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0"/>
              <c:layout>
                <c:manualLayout>
                  <c:x val="-1.3888888888888918E-3"/>
                  <c:y val="3.7209302325581443E-2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26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gapWidth val="55"/>
        <c:gapDepth val="55"/>
        <c:shape val="cylinder"/>
        <c:axId val="114958336"/>
        <c:axId val="114959872"/>
        <c:axId val="0"/>
      </c:bar3DChart>
      <c:catAx>
        <c:axId val="114958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4959872"/>
        <c:crosses val="autoZero"/>
        <c:auto val="1"/>
        <c:lblAlgn val="ctr"/>
        <c:lblOffset val="100"/>
      </c:catAx>
      <c:valAx>
        <c:axId val="11495987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4958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Czy, Państwa zdaniem, wyniki klasyfikacji i promocji oraz badań osiągnięć uczniów wskazują na postęp efektów kształcenia?</a:t>
            </a:r>
          </a:p>
        </c:rich>
      </c:tx>
      <c:layout/>
    </c:title>
    <c:view3D>
      <c:depthPercent val="10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0"/>
              <c:layout>
                <c:manualLayout>
                  <c:x val="1.8055555555555557E-2"/>
                  <c:y val="4.6511627906976761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30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gapWidth val="55"/>
        <c:gapDepth val="55"/>
        <c:shape val="cylinder"/>
        <c:axId val="115078272"/>
        <c:axId val="115079808"/>
        <c:axId val="0"/>
      </c:bar3DChart>
      <c:catAx>
        <c:axId val="1150782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5079808"/>
        <c:crosses val="autoZero"/>
        <c:auto val="1"/>
        <c:lblAlgn val="ctr"/>
        <c:lblOffset val="100"/>
      </c:catAx>
      <c:valAx>
        <c:axId val="11507980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50782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Twoim zdaniem, potrzebne jest systematyczne, zewnętrzne diagnozowanie osiągnięć uczniów?</a:t>
            </a:r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653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731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30</c:v>
                </c:pt>
                <c:pt idx="1">
                  <c:v>14</c:v>
                </c:pt>
                <c:pt idx="2">
                  <c:v>16</c:v>
                </c:pt>
              </c:numCache>
            </c:numRef>
          </c:val>
        </c:ser>
        <c:gapWidth val="55"/>
        <c:gapDepth val="55"/>
        <c:shape val="box"/>
        <c:axId val="116983680"/>
        <c:axId val="116985216"/>
        <c:axId val="0"/>
      </c:bar3DChart>
      <c:catAx>
        <c:axId val="116983680"/>
        <c:scaling>
          <c:orientation val="minMax"/>
        </c:scaling>
        <c:axPos val="b"/>
        <c:majorTickMark val="none"/>
        <c:tickLblPos val="nextTo"/>
        <c:crossAx val="116985216"/>
        <c:crosses val="autoZero"/>
        <c:auto val="1"/>
        <c:lblAlgn val="ctr"/>
        <c:lblOffset val="100"/>
      </c:catAx>
      <c:valAx>
        <c:axId val="11698521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698368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2400" b="1" i="0" u="none" strike="noStrike" baseline="0" dirty="0" smtClean="0"/>
              <a:t>Wyniki diagnozy wykorzystujecie Państwo na: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0909319042523554E-2"/>
          <c:y val="0.15937923161516698"/>
          <c:w val="0.55261964070268998"/>
          <c:h val="0.7535658276294591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Arkusz1!$A$2:$A$7</c:f>
              <c:strCache>
                <c:ptCount val="6"/>
                <c:pt idx="0">
                  <c:v>lekcjach przedmiotowych</c:v>
                </c:pt>
                <c:pt idx="1">
                  <c:v>lekcjach wychowawczych</c:v>
                </c:pt>
                <c:pt idx="2">
                  <c:v>zebraniach z rodzicami</c:v>
                </c:pt>
                <c:pt idx="3">
                  <c:v>w pracy z uczniem zdolnym</c:v>
                </c:pt>
                <c:pt idx="4">
                  <c:v>w pracy z uczniem o specjalnych potrzebach edukacyjnych</c:v>
                </c:pt>
                <c:pt idx="5">
                  <c:v>zajęciach pozalekcyjnych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</c:v>
                </c:pt>
                <c:pt idx="1">
                  <c:v>10</c:v>
                </c:pt>
                <c:pt idx="2">
                  <c:v>10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59606400945703808"/>
          <c:y val="0.10027126615561249"/>
          <c:w val="0.39465339621133716"/>
          <c:h val="0.89972873384438834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Jeśli tak, to czy diagnoza powinna mieć miejsce:</a:t>
            </a:r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671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74E-3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na początku roku szkolnego</c:v>
                </c:pt>
                <c:pt idx="1">
                  <c:v>trakcie roku szkolnego</c:v>
                </c:pt>
                <c:pt idx="2">
                  <c:v>na zakończenie roku szkolnego</c:v>
                </c:pt>
                <c:pt idx="3">
                  <c:v>na zakończenie etapu edukacyjnego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45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gapWidth val="55"/>
        <c:gapDepth val="55"/>
        <c:shape val="box"/>
        <c:axId val="117192576"/>
        <c:axId val="117194112"/>
        <c:axId val="0"/>
      </c:bar3DChart>
      <c:catAx>
        <c:axId val="1171925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7194112"/>
        <c:crosses val="autoZero"/>
        <c:auto val="1"/>
        <c:lblAlgn val="ctr"/>
        <c:lblOffset val="100"/>
      </c:catAx>
      <c:valAx>
        <c:axId val="11719411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192576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Twoim zdaniem, diagnoza powinna informować o osiągnięciach ucznia na tle osiągnięć uczniów:</a:t>
            </a:r>
            <a:endParaRPr lang="pl-PL" sz="28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688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757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jego klasy</c:v>
                </c:pt>
                <c:pt idx="1">
                  <c:v>jego klasy i szkoły</c:v>
                </c:pt>
                <c:pt idx="2">
                  <c:v>szkół w gminie i powiecie</c:v>
                </c:pt>
                <c:pt idx="3">
                  <c:v>szkół regionu i Polski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28</c:v>
                </c:pt>
                <c:pt idx="1">
                  <c:v>25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gapWidth val="55"/>
        <c:gapDepth val="55"/>
        <c:shape val="box"/>
        <c:axId val="117164672"/>
        <c:axId val="117174656"/>
        <c:axId val="0"/>
      </c:bar3DChart>
      <c:catAx>
        <c:axId val="117164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117174656"/>
        <c:crosses val="autoZero"/>
        <c:auto val="1"/>
        <c:lblAlgn val="ctr"/>
        <c:lblOffset val="100"/>
      </c:catAx>
      <c:valAx>
        <c:axId val="11717465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16467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Twoim zdaniem, wyniki diagnozy są wykorzystywane przez nauczycieli?</a:t>
            </a:r>
            <a:endParaRPr lang="pl-PL" sz="2400" dirty="0" smtClean="0"/>
          </a:p>
        </c:rich>
      </c:tx>
      <c:layout/>
    </c:title>
    <c:view3D>
      <c:rotX val="10"/>
      <c:depthPercent val="100"/>
      <c:perspective val="0"/>
    </c:view3D>
    <c:plotArea>
      <c:layout>
        <c:manualLayout>
          <c:layoutTarget val="inner"/>
          <c:xMode val="edge"/>
          <c:yMode val="edge"/>
          <c:x val="0"/>
          <c:y val="0.16192403693648694"/>
          <c:w val="0.74883727034120762"/>
          <c:h val="0.49746472879389025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2.083333333333335E-2"/>
                  <c:y val="7.1870411423207731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Arkusz1!$A$2:$A$7</c:f>
              <c:strCache>
                <c:ptCount val="6"/>
                <c:pt idx="0">
                  <c:v>lekcjach przedmiotowych</c:v>
                </c:pt>
                <c:pt idx="1">
                  <c:v>lekcjach wychowawczych</c:v>
                </c:pt>
                <c:pt idx="2">
                  <c:v>zebraniach z rodzicami</c:v>
                </c:pt>
                <c:pt idx="3">
                  <c:v>w pracy z uczniem zdolnym</c:v>
                </c:pt>
                <c:pt idx="4">
                  <c:v>zajęciach pozalekcyjnych</c:v>
                </c:pt>
                <c:pt idx="5">
                  <c:v>z uczniem o specjalnych potrzebach eduk.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16</c:v>
                </c:pt>
                <c:pt idx="1">
                  <c:v>0</c:v>
                </c:pt>
                <c:pt idx="2">
                  <c:v>31</c:v>
                </c:pt>
                <c:pt idx="3">
                  <c:v>8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gapWidth val="55"/>
        <c:gapDepth val="55"/>
        <c:shape val="box"/>
        <c:axId val="117328512"/>
        <c:axId val="117354880"/>
        <c:axId val="0"/>
      </c:bar3DChart>
      <c:catAx>
        <c:axId val="1173285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117354880"/>
        <c:crosses val="autoZero"/>
        <c:auto val="1"/>
        <c:lblAlgn val="ctr"/>
        <c:lblOffset val="100"/>
      </c:catAx>
      <c:valAx>
        <c:axId val="1173548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32851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informacja zwrotna diagnozy o poziomie osiągnięć ucznia może wspomagać Twój rozwój w szkole?</a:t>
            </a:r>
            <a:endParaRPr lang="pl-PL" sz="24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775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gapWidth val="55"/>
        <c:gapDepth val="55"/>
        <c:shape val="box"/>
        <c:axId val="117455488"/>
        <c:axId val="117465472"/>
        <c:axId val="0"/>
      </c:bar3DChart>
      <c:catAx>
        <c:axId val="1174554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117465472"/>
        <c:crosses val="autoZero"/>
        <c:auto val="1"/>
        <c:lblAlgn val="ctr"/>
        <c:lblOffset val="100"/>
      </c:catAx>
      <c:valAx>
        <c:axId val="11746547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455488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Twoim zdaniem nauczyciele wykorzystują wyniki zewnętrznej diagnozy, dostosowując warsztat pracy do poziomu osiągnięć uczniów?</a:t>
            </a:r>
            <a:endParaRPr lang="pl-PL" sz="20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792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3">
                  <c:v>nie</c:v>
                </c:pt>
                <c:pt idx="4">
                  <c:v>nie mam zdania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16</c:v>
                </c:pt>
                <c:pt idx="1">
                  <c:v>25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</c:ser>
        <c:gapWidth val="55"/>
        <c:gapDepth val="55"/>
        <c:shape val="box"/>
        <c:axId val="117643904"/>
        <c:axId val="117657984"/>
        <c:axId val="0"/>
      </c:bar3DChart>
      <c:catAx>
        <c:axId val="117643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7657984"/>
        <c:crosses val="autoZero"/>
        <c:auto val="1"/>
        <c:lblAlgn val="ctr"/>
        <c:lblOffset val="100"/>
      </c:catAx>
      <c:valAx>
        <c:axId val="11765798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64390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znane jest Tobie pojęcie standardów wymagań egzaminacyjnych?</a:t>
            </a:r>
            <a:endParaRPr lang="pl-PL" sz="18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01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55</c:v>
                </c:pt>
                <c:pt idx="1">
                  <c:v>5</c:v>
                </c:pt>
              </c:numCache>
            </c:numRef>
          </c:val>
        </c:ser>
        <c:gapWidth val="55"/>
        <c:gapDepth val="55"/>
        <c:shape val="box"/>
        <c:axId val="117701248"/>
        <c:axId val="117592448"/>
        <c:axId val="0"/>
      </c:bar3DChart>
      <c:catAx>
        <c:axId val="117701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/>
            </a:pPr>
            <a:endParaRPr lang="pl-PL"/>
          </a:p>
        </c:txPr>
        <c:crossAx val="117592448"/>
        <c:crosses val="autoZero"/>
        <c:auto val="1"/>
        <c:lblAlgn val="ctr"/>
        <c:lblOffset val="100"/>
      </c:catAx>
      <c:valAx>
        <c:axId val="11759244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701248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Zapisy standardów, Twoim zdaniem, spowodowały?</a:t>
            </a:r>
            <a:endParaRPr lang="pl-PL" sz="16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09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zmianę metod nauczania</c:v>
                </c:pt>
                <c:pt idx="1">
                  <c:v>zmianę programu nauczania</c:v>
                </c:pt>
                <c:pt idx="2">
                  <c:v>położenie nacisku na kształtowanie umiejętności uczniów</c:v>
                </c:pt>
                <c:pt idx="3">
                  <c:v>nauczanie „pod egzaminy”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</c:v>
                </c:pt>
                <c:pt idx="1">
                  <c:v>11</c:v>
                </c:pt>
                <c:pt idx="2">
                  <c:v>9</c:v>
                </c:pt>
                <c:pt idx="3">
                  <c:v>20</c:v>
                </c:pt>
              </c:numCache>
            </c:numRef>
          </c:val>
        </c:ser>
        <c:gapWidth val="55"/>
        <c:gapDepth val="55"/>
        <c:shape val="box"/>
        <c:axId val="117688960"/>
        <c:axId val="117797248"/>
        <c:axId val="0"/>
      </c:bar3DChart>
      <c:catAx>
        <c:axId val="117688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7797248"/>
        <c:crosses val="autoZero"/>
        <c:auto val="1"/>
        <c:lblAlgn val="ctr"/>
        <c:lblOffset val="100"/>
      </c:catAx>
      <c:valAx>
        <c:axId val="117797248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68896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Twoim zdaniem, potrzebne są egzaminy zewnętrzne/sprawdziany?</a:t>
            </a:r>
            <a:endParaRPr lang="pl-PL" sz="2400" dirty="0" smtClean="0"/>
          </a:p>
        </c:rich>
      </c:tx>
      <c:layout/>
    </c:title>
    <c:view3D>
      <c:rotX val="10"/>
      <c:depthPercent val="100"/>
      <c:perspective val="0"/>
    </c:view3D>
    <c:plotArea>
      <c:layout/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18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42</c:v>
                </c:pt>
                <c:pt idx="1">
                  <c:v>18</c:v>
                </c:pt>
              </c:numCache>
            </c:numRef>
          </c:val>
        </c:ser>
        <c:gapWidth val="55"/>
        <c:gapDepth val="55"/>
        <c:shape val="box"/>
        <c:axId val="117758592"/>
        <c:axId val="117764480"/>
        <c:axId val="0"/>
      </c:bar3DChart>
      <c:catAx>
        <c:axId val="117758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7764480"/>
        <c:crosses val="autoZero"/>
        <c:auto val="1"/>
        <c:lblAlgn val="ctr"/>
        <c:lblOffset val="100"/>
      </c:catAx>
      <c:valAx>
        <c:axId val="117764480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7758592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Twoim zdaniem, ocena osiągnięć ucznia powinna:</a:t>
            </a:r>
            <a:endParaRPr lang="pl-PL" sz="2400" dirty="0" smtClean="0"/>
          </a:p>
        </c:rich>
      </c:tx>
      <c:layout/>
    </c:title>
    <c:view3D>
      <c:rotX val="10"/>
      <c:depthPercent val="100"/>
      <c:perspective val="0"/>
    </c:view3D>
    <c:plotArea>
      <c:layout>
        <c:manualLayout>
          <c:layoutTarget val="inner"/>
          <c:xMode val="edge"/>
          <c:yMode val="edge"/>
          <c:x val="1.5277777777777781E-2"/>
          <c:y val="0.11809515868835942"/>
          <c:w val="0.79220067804024508"/>
          <c:h val="0.47656383224351884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27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Arkusz1!$A$2:$A$5</c:f>
              <c:strCache>
                <c:ptCount val="4"/>
                <c:pt idx="0">
                  <c:v>należeć do nauczycieli w danej szkole</c:v>
                </c:pt>
                <c:pt idx="1">
                  <c:v>być wspomagana przez zewnętrzny system diagnozy, w różnych okresach kształcenia</c:v>
                </c:pt>
                <c:pt idx="2">
                  <c:v>być wspomagana przez system egzaminacyjny na końcu etapów kształcenia</c:v>
                </c:pt>
                <c:pt idx="3">
                  <c:v>należeć do wszystkich wyżej wymienionych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17</c:v>
                </c:pt>
                <c:pt idx="1">
                  <c:v>2</c:v>
                </c:pt>
                <c:pt idx="2">
                  <c:v>7</c:v>
                </c:pt>
                <c:pt idx="3">
                  <c:v>34</c:v>
                </c:pt>
              </c:numCache>
            </c:numRef>
          </c:val>
        </c:ser>
        <c:gapWidth val="55"/>
        <c:gapDepth val="55"/>
        <c:shape val="box"/>
        <c:axId val="118938240"/>
        <c:axId val="119021952"/>
        <c:axId val="0"/>
      </c:bar3DChart>
      <c:catAx>
        <c:axId val="1189382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119021952"/>
        <c:crosses val="autoZero"/>
        <c:auto val="1"/>
        <c:lblAlgn val="ctr"/>
        <c:lblOffset val="100"/>
      </c:catAx>
      <c:valAx>
        <c:axId val="119021952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893824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Czy, Twoim zdaniem, szkoła podejmuje działania zmierzające do uzyskania informacji o losach absolwentów?</a:t>
            </a:r>
          </a:p>
        </c:rich>
      </c:tx>
      <c:layout/>
    </c:title>
    <c:view3D>
      <c:rotX val="10"/>
      <c:depthPercent val="100"/>
      <c:perspective val="0"/>
    </c:view3D>
    <c:plotArea>
      <c:layout>
        <c:manualLayout>
          <c:layoutTarget val="inner"/>
          <c:xMode val="edge"/>
          <c:yMode val="edge"/>
          <c:x val="1.5277777777777781E-2"/>
          <c:y val="0.27141870305786947"/>
          <c:w val="0.79220067804024508"/>
          <c:h val="0.65384418042076464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35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</c:ser>
        <c:gapWidth val="55"/>
        <c:gapDepth val="55"/>
        <c:shape val="box"/>
        <c:axId val="119118464"/>
        <c:axId val="119132544"/>
        <c:axId val="0"/>
      </c:bar3DChart>
      <c:catAx>
        <c:axId val="119118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9132544"/>
        <c:crosses val="autoZero"/>
        <c:auto val="1"/>
        <c:lblAlgn val="ctr"/>
        <c:lblOffset val="100"/>
      </c:catAx>
      <c:valAx>
        <c:axId val="11913254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911846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>
              <a:defRPr/>
            </a:pPr>
            <a:r>
              <a:rPr lang="pl-PL" sz="2160" b="1" i="0" u="none" strike="noStrike" baseline="0" dirty="0" smtClean="0"/>
              <a:t>Czy informacja zwrotna diagnozy o poziomie osiągnięć ucznia może wspomagać jego rozwój?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0909319042523554E-2"/>
          <c:y val="0.15937923161516701"/>
          <c:w val="0.60522100858189365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mam zdania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3783568394934675"/>
          <c:y val="0.21785079435618271"/>
          <c:w val="0.21054860863412841"/>
          <c:h val="0.66712575414326025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szkoła eksponuje osiągnięcia uczniów?</a:t>
            </a:r>
            <a:endParaRPr lang="pl-PL" sz="2400" dirty="0" smtClean="0"/>
          </a:p>
        </c:rich>
      </c:tx>
      <c:layout>
        <c:manualLayout>
          <c:xMode val="edge"/>
          <c:yMode val="edge"/>
          <c:x val="0.15243744531933529"/>
          <c:y val="1.4374082284641538E-2"/>
        </c:manualLayout>
      </c:layout>
    </c:title>
    <c:view3D>
      <c:rotX val="10"/>
      <c:depthPercent val="100"/>
      <c:perspective val="0"/>
    </c:view3D>
    <c:plotArea>
      <c:layout>
        <c:manualLayout>
          <c:layoutTarget val="inner"/>
          <c:xMode val="edge"/>
          <c:yMode val="edge"/>
          <c:x val="1.5277777777777781E-2"/>
          <c:y val="0.14923900363841608"/>
          <c:w val="0.79220067804024508"/>
          <c:h val="0.758259626862406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4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39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</c:ser>
        <c:gapWidth val="55"/>
        <c:gapDepth val="55"/>
        <c:shape val="box"/>
        <c:axId val="119179904"/>
        <c:axId val="119202176"/>
        <c:axId val="0"/>
      </c:bar3DChart>
      <c:catAx>
        <c:axId val="119179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9202176"/>
        <c:crosses val="autoZero"/>
        <c:auto val="1"/>
        <c:lblAlgn val="ctr"/>
        <c:lblOffset val="100"/>
      </c:catAx>
      <c:valAx>
        <c:axId val="11920217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917990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Czy, Twoim zdaniem, wyniki klasyfikacji i promocji oraz badań osiągnięć uczniów wskazują na postęp efektów kształcenia?</a:t>
            </a:r>
            <a:endParaRPr lang="pl-PL" sz="2400" dirty="0" smtClean="0"/>
          </a:p>
        </c:rich>
      </c:tx>
      <c:layout>
        <c:manualLayout>
          <c:xMode val="edge"/>
          <c:yMode val="edge"/>
          <c:x val="0.15243744531933534"/>
          <c:y val="1.4374082284641538E-2"/>
        </c:manualLayout>
      </c:layout>
    </c:title>
    <c:view3D>
      <c:rotX val="10"/>
      <c:depthPercent val="100"/>
      <c:perspective val="0"/>
    </c:view3D>
    <c:plotArea>
      <c:layout>
        <c:manualLayout>
          <c:layoutTarget val="inner"/>
          <c:xMode val="edge"/>
          <c:yMode val="edge"/>
          <c:x val="0"/>
          <c:y val="0.23069213658471804"/>
          <c:w val="0.79220067804024508"/>
          <c:h val="0.67680649391610403"/>
        </c:manualLayout>
      </c:layout>
      <c:bar3DChart>
        <c:barDir val="col"/>
        <c:grouping val="stacked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Val val="1"/>
            </c:dLbl>
            <c:dLbl>
              <c:idx val="2"/>
              <c:layout>
                <c:manualLayout>
                  <c:x val="-3.888888888888889E-2"/>
                  <c:y val="-7.1870411423207853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Val val="1"/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31</c:v>
                </c:pt>
                <c:pt idx="1">
                  <c:v>3</c:v>
                </c:pt>
                <c:pt idx="2">
                  <c:v>26</c:v>
                </c:pt>
              </c:numCache>
            </c:numRef>
          </c:val>
        </c:ser>
        <c:gapWidth val="55"/>
        <c:gapDepth val="55"/>
        <c:shape val="box"/>
        <c:axId val="119360128"/>
        <c:axId val="119366016"/>
        <c:axId val="0"/>
      </c:bar3DChart>
      <c:catAx>
        <c:axId val="119360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19366016"/>
        <c:crosses val="autoZero"/>
        <c:auto val="1"/>
        <c:lblAlgn val="ctr"/>
        <c:lblOffset val="100"/>
      </c:catAx>
      <c:valAx>
        <c:axId val="11936601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19360128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Czy wyniki zew. diagnozy pomogły Państwu w dostosowaniu własnego warsztatu pracy do poziomu osiągnięć uczniów. 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376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Arkusz1!$A$2:$A$6</c:f>
              <c:strCache>
                <c:ptCount val="5"/>
                <c:pt idx="0">
                  <c:v>tak</c:v>
                </c:pt>
                <c:pt idx="1">
                  <c:v>raczej tak</c:v>
                </c:pt>
                <c:pt idx="2">
                  <c:v>raczej nie</c:v>
                </c:pt>
                <c:pt idx="4">
                  <c:v>nie mam zdania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3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pl-PL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3783568394934675"/>
          <c:y val="0.21785079435618271"/>
          <c:w val="0.21054860863412841"/>
          <c:h val="0.66712575414326036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Czy zapoznaliście Państwo uczniów ze standardami wymagań egzaminacyjnych?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398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pl-PL"/>
          </a:p>
        </c:txPr>
      </c:legendEntry>
      <c:layout>
        <c:manualLayout>
          <c:xMode val="edge"/>
          <c:yMode val="edge"/>
          <c:x val="0.70900224049179761"/>
          <c:y val="0.23063117785624471"/>
          <c:w val="0.12391106153897129"/>
          <c:h val="0.66712575414326059"/>
        </c:manualLayout>
      </c:layout>
      <c:txPr>
        <a:bodyPr/>
        <a:lstStyle/>
        <a:p>
          <a:pPr>
            <a:defRPr sz="2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Czy zapisy standardów spowodowały?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42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13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pl-PL" sz="2800" dirty="0" smtClean="0"/>
                      <a:t>11</a:t>
                    </a:r>
                    <a:endParaRPr lang="en-US" sz="28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zmianę metod nauczania</c:v>
                </c:pt>
                <c:pt idx="1">
                  <c:v>zmianę programu naucznia</c:v>
                </c:pt>
                <c:pt idx="2">
                  <c:v>położenie nacisku na kształtowanie umiejętności uczniów</c:v>
                </c:pt>
                <c:pt idx="3">
                  <c:v>nauczanie „pod egzaminy”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3164728772826462"/>
          <c:y val="0.13094418655576151"/>
          <c:w val="0.35133462266375881"/>
          <c:h val="0.86905581344424021"/>
        </c:manualLayout>
      </c:layout>
      <c:txPr>
        <a:bodyPr/>
        <a:lstStyle/>
        <a:p>
          <a:pPr>
            <a:defRPr sz="20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Czy, Państwa zdaniem, ocena osiągnięć uczniów powinna: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702833213463637E-2"/>
          <c:y val="0.16193530831517924"/>
          <c:w val="0.51910990813648294"/>
          <c:h val="0.7077475548969215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Arkusz1!$A$2:$A$5</c:f>
              <c:strCache>
                <c:ptCount val="4"/>
                <c:pt idx="0">
                  <c:v>należec do nauczycieli w danej szkole</c:v>
                </c:pt>
                <c:pt idx="1">
                  <c:v>być wspomagana przez zew. system diagnozy, w różnych okresach kształcenia</c:v>
                </c:pt>
                <c:pt idx="2">
                  <c:v>być wspomagana przez system egzaminacyjny na końcu etapów kształcenia</c:v>
                </c:pt>
                <c:pt idx="3">
                  <c:v>należec do wszystkich wymienionych wyżej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57748064304461943"/>
          <c:y val="0.10027129665540382"/>
          <c:w val="0.29890824584426967"/>
          <c:h val="0.89972873384438834"/>
        </c:manualLayout>
      </c:layout>
      <c:txPr>
        <a:bodyPr/>
        <a:lstStyle/>
        <a:p>
          <a:pPr>
            <a:defRPr sz="18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8/28/2015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8/28/2015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6" y="5094585"/>
            <a:ext cx="6194067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90" y="3606806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8/28/2015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8/28/2015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1663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98884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ankiecie przeprowadzonej dla</a:t>
            </a:r>
          </a:p>
          <a:p>
            <a:pPr algn="just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nauczycieli wzięło udział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osób.</a:t>
            </a:r>
          </a:p>
          <a:p>
            <a:pPr algn="just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Na wykresach kołowych przedstawiono wyniki ankiety dla poszczególnych pytań oraz ilość osób, które zaznaczały daną odpowiedź.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3600" dirty="0" smtClean="0"/>
          </a:p>
          <a:p>
            <a:pPr algn="just"/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1663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1988843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ankiecie przeprowadzonej dla rodziców uczniów klas technikum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i klas zasadniczych wzięło udział 35 osób.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 wykresach walcowych przedstawiono wyniki ankiety dla poszczególnych pytań oraz ilość osób, które zaznaczały daną odpowiedź.</a:t>
            </a:r>
          </a:p>
          <a:p>
            <a:pPr algn="just"/>
            <a:endParaRPr lang="pl-PL" sz="3600" dirty="0" smtClean="0"/>
          </a:p>
          <a:p>
            <a:pPr algn="just"/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ankiecie przeprowadzonej dla uczniów klas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technikum i uczniów klas zasadniczych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wzięło udział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60.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 wykresach walcowych przedstawiono wyniki ankiety dla poszczególnych pytań oraz ilość osób, które zaznaczały daną odpowiedź.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31" ma:contentTypeDescription="Create a new document." ma:contentTypeScope="" ma:versionID="49a9fa219d597f03c8ca2440ab917100"/>
</file>

<file path=customXml/itemProps1.xml><?xml version="1.0" encoding="utf-8"?>
<ds:datastoreItem xmlns:ds="http://schemas.openxmlformats.org/officeDocument/2006/customXml" ds:itemID="{31A600C5-04F1-418A-80D9-96705CBA42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090531-93D8-424A-937F-CCAAE1F361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E5FFD0-3B82-4939-9715-AE6FED7F0B3E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1169</Words>
  <Application>Microsoft Office PowerPoint</Application>
  <PresentationFormat>Pokaz na ekranie (4:3)</PresentationFormat>
  <Paragraphs>218</Paragraphs>
  <Slides>41</Slides>
  <Notes>41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DesignTemplate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2012-03-03T08:55:11Z</dcterms:created>
  <dcterms:modified xsi:type="dcterms:W3CDTF">2015-08-28T05:14:30Z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